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406" r:id="rId3"/>
    <p:sldId id="427" r:id="rId4"/>
    <p:sldId id="430" r:id="rId5"/>
    <p:sldId id="428" r:id="rId6"/>
    <p:sldId id="434" r:id="rId7"/>
    <p:sldId id="435" r:id="rId8"/>
    <p:sldId id="431" r:id="rId9"/>
    <p:sldId id="438" r:id="rId10"/>
    <p:sldId id="439" r:id="rId11"/>
    <p:sldId id="429" r:id="rId12"/>
    <p:sldId id="440" r:id="rId13"/>
    <p:sldId id="441" r:id="rId14"/>
    <p:sldId id="432" r:id="rId15"/>
    <p:sldId id="442" r:id="rId16"/>
    <p:sldId id="444" r:id="rId17"/>
    <p:sldId id="447" r:id="rId18"/>
    <p:sldId id="446" r:id="rId19"/>
    <p:sldId id="436" r:id="rId20"/>
    <p:sldId id="437" r:id="rId21"/>
    <p:sldId id="448" r:id="rId22"/>
    <p:sldId id="458" r:id="rId23"/>
    <p:sldId id="449" r:id="rId24"/>
    <p:sldId id="453" r:id="rId25"/>
    <p:sldId id="451" r:id="rId26"/>
    <p:sldId id="452" r:id="rId27"/>
    <p:sldId id="454" r:id="rId28"/>
    <p:sldId id="455" r:id="rId29"/>
    <p:sldId id="456" r:id="rId30"/>
    <p:sldId id="426" r:id="rId31"/>
    <p:sldId id="405" r:id="rId32"/>
    <p:sldId id="293" r:id="rId33"/>
    <p:sldId id="306" r:id="rId34"/>
    <p:sldId id="450" r:id="rId35"/>
    <p:sldId id="457" r:id="rId36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3856" autoAdjust="0"/>
  </p:normalViewPr>
  <p:slideViewPr>
    <p:cSldViewPr snapToGrid="0">
      <p:cViewPr>
        <p:scale>
          <a:sx n="100" d="100"/>
          <a:sy n="100" d="100"/>
        </p:scale>
        <p:origin x="540" y="168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26/09/2023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Referência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https://www.deeplearningbook.com.br/capitulo-23-como-funciona-o-dropout/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Exemplo: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dropout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dropout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dropout" é definido antes do treinamento. Essa taxa determina a probabilidade de um neurônio ser desligado durante cada iteração. Por exemplo, uma taxa de dropout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dropout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dropout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dropout seja uma técnica eficaz de regularização, é importante ajustar a taxa de dropout adequadamente, pois uma taxa muito alta pode prejudicar o aprendizado, enquanto uma taxa muito baixa pode não fornecer os benefícios desejados. A taxa de dropout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774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https://colab.research.google.com/github/zz4fap/tp557-iot-ml/blob/master/examples/Treinamento_com_e_sem_data_augmentation.ipynb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26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https://colab.research.google.com/github/zz4fap/tp557-iot-ml/blob/master/examples/</a:t>
            </a:r>
            <a:r>
              <a:rPr lang="pt-BR" sz="1200" dirty="0"/>
              <a:t>data_augmentation.ipynb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2789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The number of parameters</a:t>
            </a:r>
            <a:r>
              <a:rPr lang="en-US" b="0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: When there is a large number of tunable parameters, which is also sometimes called the </a:t>
            </a:r>
            <a:r>
              <a:rPr lang="en-US" b="0" i="1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degrees of freedom</a:t>
            </a:r>
            <a:r>
              <a:rPr lang="en-US" b="0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, the models tend to be more susceptible to overfitting.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Sobreajuste_e_otimização_hiperparamétrica</a:t>
            </a:r>
            <a:r>
              <a:rPr lang="pt-BR" sz="1200" dirty="0" err="1"/>
              <a:t>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301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https://github.com/zz4fap/tp557-iot-ml/blob/main/examples/Classification_report.ipynb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https://colab.research.google.com/github/zz4fap/tp557-iot-ml/blob/master/exercises/Exercicio_sobre_redes_neurais_convolucionais.ipynb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overfitting</a:t>
            </a:r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é um grande problema nas redes neurais, especialmente à medida que os computadores se tornam mais poderosos e temos a capacidade de treinar redes maiores.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Percebam que o modelo (i.e., a função hipótese) </a:t>
            </a:r>
            <a:r>
              <a:rPr lang="pt-BR" b="1" i="0" dirty="0">
                <a:solidFill>
                  <a:srgbClr val="000000"/>
                </a:solidFill>
                <a:effectLst/>
                <a:latin typeface="Helvetica Neue"/>
              </a:rPr>
              <a:t>varia</a:t>
            </a: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, ou seja, assume formatos diferentes, de acordo com o conjunto de treinamento.</a:t>
            </a:r>
          </a:p>
          <a:p>
            <a:endParaRPr lang="pt-BR" dirty="0"/>
          </a:p>
          <a:p>
            <a:r>
              <a:rPr lang="pt-BR" dirty="0"/>
              <a:t>https://colab.research.google.com/github/zz4fap/tp557-iot-ml/blob/master/examples/Overffiting.ipynb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714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06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https://colab.research.google.com/github/zz4fap/tp557-iot-ml/blob/master/examples/validacao_cruzada_k_fold.ipynb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833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https://colab.research.google.com/github/zz4fap/tp557-iot-ml/blob/master/examples/validacao_cruzada_k_fold.ipynb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614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440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dropout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dropout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dropout" é definido antes do treinamento. Essa taxa determina a probabilidade de um neurônio ser desligado durante cada iteração. Por exemplo, uma taxa de dropout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dropout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dropout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dropout seja uma técnica eficaz de regularização, é importante ajustar a taxa de dropout adequadamente, pois uma taxa muito alta pode prejudicar o aprendizado, enquanto uma taxa muito baixa pode não fornecer os benefícios desejados. A taxa de dropout é geralmente escolhida por meio de experimentação e validação cruzada em um conjunto de validação.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"</a:t>
            </a:r>
            <a:r>
              <a:rPr lang="pt-BR" dirty="0" err="1"/>
              <a:t>early</a:t>
            </a:r>
            <a:r>
              <a:rPr lang="pt-BR" dirty="0"/>
              <a:t> stopping" (parada antecipada) é uma técnica de regularização utilizada em treinamento de redes neurais para evitar o sobreajuste e encontrar um ponto ótimo de convergência durante o treinamento. A ideia fundamental por trás do </a:t>
            </a:r>
            <a:r>
              <a:rPr lang="pt-BR" dirty="0" err="1"/>
              <a:t>early</a:t>
            </a:r>
            <a:r>
              <a:rPr lang="pt-BR" dirty="0"/>
              <a:t> stopping é interromper o treinamento do modelo assim que o desempenho em um conjunto de validação começa a piorar, em vez de continuar até que o modelo se ajuste demais aos dados de treinamento. Aqui está como o </a:t>
            </a:r>
            <a:r>
              <a:rPr lang="pt-BR" dirty="0" err="1"/>
              <a:t>early</a:t>
            </a:r>
            <a:r>
              <a:rPr lang="pt-BR" dirty="0"/>
              <a:t> stopping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**Conjunto de Treinamento e Conjunto de Validação**: Durante o treinamento de uma rede neural, geralmente divide-se o conjunto de dados em dois subconjuntos: um conjunto de treinamento usado para atualizar os pesos do modelo e um conjunto de validação usado para avaliar o desempenho do modelo em dados não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**Monitoramento de Métricas**: À medida que o treinamento progride, as métricas de desempenho, como erro ou precisão, são calculadas regularmente no conjunto de validação. Essas métricas fornecem uma indicação de quão bem o modelo está generalizando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**Critério de Parada**: O critério de parada é uma métrica escolhida com base no problema e nas metas do treinamento. Pode ser o erro de validação, a precisão ou qualquer outra métrica relevante. O treinamento é interrompido quando a métrica de validação não melhora mais ou começa a piorar.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**Recuperação do Melhor Modelo**: Ao interromper o treinamento, o modelo é revertido para o ponto em que obteve o melhor desempenho no conjunto de validação. Esse modelo é então usado para inferência e avaliação em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Os benefícios do </a:t>
            </a:r>
            <a:r>
              <a:rPr lang="pt-BR" dirty="0" err="1"/>
              <a:t>early</a:t>
            </a:r>
            <a:r>
              <a:rPr lang="pt-BR" dirty="0"/>
              <a:t> stopping incluem: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Evita o sobreajuste: Ao interromper o treinamento antes que o modelo se ajuste demais aos dados de treinamento, o </a:t>
            </a:r>
            <a:r>
              <a:rPr lang="pt-BR" dirty="0" err="1"/>
              <a:t>early</a:t>
            </a:r>
            <a:r>
              <a:rPr lang="pt-BR" dirty="0"/>
              <a:t> stopping ajuda a obter modelos mais generalizados e melhores em dados de teste não vistos.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Economiza tempo e recursos computacionais: O treinamento de redes neurais pode ser computacionalmente intensivo, e o </a:t>
            </a:r>
            <a:r>
              <a:rPr lang="pt-BR" dirty="0" err="1"/>
              <a:t>early</a:t>
            </a:r>
            <a:r>
              <a:rPr lang="pt-BR" dirty="0"/>
              <a:t> stopping pode ajudar a economizar tempo e recursos interrompendo o treinamento assim que não houver mais ganho significativo no desempenho.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Melhora a robustez: Modelos treinados com </a:t>
            </a:r>
            <a:r>
              <a:rPr lang="pt-BR" dirty="0" err="1"/>
              <a:t>early</a:t>
            </a:r>
            <a:r>
              <a:rPr lang="pt-BR" dirty="0"/>
              <a:t> stopping tendem a ser mais robustos e menos sensíveis a variações nos dados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É importante ajustar o critério de parada, monitorar regularmente as métricas de validação e implementar o </a:t>
            </a:r>
            <a:r>
              <a:rPr lang="pt-BR" dirty="0" err="1"/>
              <a:t>early</a:t>
            </a:r>
            <a:r>
              <a:rPr lang="pt-BR" dirty="0"/>
              <a:t> stopping de maneira adequada para obter os melhores resultados. O </a:t>
            </a:r>
            <a:r>
              <a:rPr lang="pt-BR" dirty="0" err="1"/>
              <a:t>early</a:t>
            </a:r>
            <a:r>
              <a:rPr lang="pt-BR" dirty="0"/>
              <a:t> stopping é uma técnica eficaz, especialmente quando o conjunto de dados é limitado e não é possível coletar mais dados para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2901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dropout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dropout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dropout" é definido antes do treinamento. Essa taxa determina a probabilidade de um neurônio ser desligado durante cada iteração. Por exemplo, uma taxa de dropout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dropout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dropout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dropout seja uma técnica eficaz de regularização, é importante ajustar a taxa de dropout adequadamente, pois uma taxa muito alta pode prejudicar o aprendizado, enquanto uma taxa muito baixa pode não fornecer os benefícios desejados. A taxa de dropout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8255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Sobreajuste_e_early_stop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Sobreajuste_e_dropout.ipyn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Treinamento_com_e_sem_data_augmentation.ipynb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data_augmentation.ipyn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Sobreajuste_e_otimiza&#231;&#227;o_hiperparam&#233;trica.ipyn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Overffiting.ipynb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Overffiting.ipynb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github/zz4fap/tp557-iot-ml/blob/master/examples/validacao_cruzada_k_fold.ipynb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Prevenindo o sobreajuste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416" y="1825624"/>
            <a:ext cx="6431622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Coletar mais </a:t>
            </a:r>
            <a:r>
              <a:rPr lang="pt-BR" b="1" dirty="0"/>
              <a:t>d</a:t>
            </a:r>
            <a:r>
              <a:rPr lang="pt-BR" b="1" i="0" dirty="0">
                <a:effectLst/>
              </a:rPr>
              <a:t>ados</a:t>
            </a:r>
            <a:r>
              <a:rPr lang="pt-BR" b="1" dirty="0"/>
              <a:t> </a:t>
            </a:r>
            <a:r>
              <a:rPr lang="pt-BR" b="0" i="0" dirty="0">
                <a:effectLst/>
              </a:rPr>
              <a:t>de treinamento é uma das estratégias mais eficazes para melhorar a capacidade de generalização do modelo, consequentemente, reduzindo o sobreajuste.</a:t>
            </a:r>
          </a:p>
          <a:p>
            <a:r>
              <a:rPr lang="pt-BR" b="0" i="0" dirty="0">
                <a:effectLst/>
              </a:rPr>
              <a:t>Porém, em algumas situações, a coleta de dados adicionais pode ser muito cara, demorada ou simplesmente impossível.</a:t>
            </a:r>
            <a:endParaRPr lang="pt-BR" b="1" i="0" dirty="0">
              <a:effectLst/>
            </a:endParaRPr>
          </a:p>
        </p:txBody>
      </p:sp>
      <p:pic>
        <p:nvPicPr>
          <p:cNvPr id="1026" name="Picture 2" descr="The Difference Between Training Data vs. Test Data in Machine Learning">
            <a:extLst>
              <a:ext uri="{FF2B5EF4-FFF2-40B4-BE49-F238E27FC236}">
                <a16:creationId xmlns:a16="http://schemas.microsoft.com/office/drawing/2014/main" id="{65FD752D-DDD7-D638-20EE-6FFAF3C80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46"/>
          <a:stretch/>
        </p:blipFill>
        <p:spPr bwMode="auto">
          <a:xfrm>
            <a:off x="569946" y="2455524"/>
            <a:ext cx="4680147" cy="298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2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008" y="1825624"/>
            <a:ext cx="6414580" cy="5032375"/>
          </a:xfrm>
        </p:spPr>
        <p:txBody>
          <a:bodyPr>
            <a:normAutofit lnSpcReduction="10000"/>
          </a:bodyPr>
          <a:lstStyle/>
          <a:p>
            <a:r>
              <a:rPr lang="pt-BR" b="1" i="0" dirty="0">
                <a:effectLst/>
              </a:rPr>
              <a:t>Regularização:</a:t>
            </a:r>
            <a:r>
              <a:rPr lang="pt-BR" b="0" i="0" dirty="0">
                <a:effectLst/>
              </a:rPr>
              <a:t> Utilizar técnicas de regularização, como L1, L2 ou </a:t>
            </a:r>
            <a:r>
              <a:rPr lang="pt-BR" b="0" i="1" dirty="0">
                <a:effectLst/>
              </a:rPr>
              <a:t>Earl</a:t>
            </a:r>
            <a:r>
              <a:rPr lang="pt-BR" i="1" dirty="0"/>
              <a:t>y </a:t>
            </a:r>
            <a:r>
              <a:rPr lang="pt-BR" b="0" i="1" dirty="0">
                <a:effectLst/>
              </a:rPr>
              <a:t>stopping</a:t>
            </a:r>
            <a:r>
              <a:rPr lang="pt-BR" b="0" dirty="0">
                <a:effectLst/>
              </a:rPr>
              <a:t> e </a:t>
            </a:r>
            <a:r>
              <a:rPr lang="pt-BR" b="0" i="1" dirty="0">
                <a:effectLst/>
              </a:rPr>
              <a:t>Dropout</a:t>
            </a:r>
            <a:r>
              <a:rPr lang="pt-BR" b="0" i="0" dirty="0">
                <a:effectLst/>
              </a:rPr>
              <a:t> em redes neurais, para reduzir a complexidade do modelo.</a:t>
            </a:r>
          </a:p>
          <a:p>
            <a:r>
              <a:rPr lang="pt-BR" b="1" i="1" dirty="0">
                <a:solidFill>
                  <a:srgbClr val="00B050"/>
                </a:solidFill>
                <a:effectLst/>
              </a:rPr>
              <a:t>Early stopping</a:t>
            </a:r>
            <a:r>
              <a:rPr lang="pt-BR" b="1" dirty="0">
                <a:solidFill>
                  <a:srgbClr val="00B050"/>
                </a:solidFill>
                <a:effectLst/>
              </a:rPr>
              <a:t> </a:t>
            </a:r>
            <a:r>
              <a:rPr lang="pt-BR" dirty="0">
                <a:effectLst/>
              </a:rPr>
              <a:t>(ou parada antecipada) é uma técnica de </a:t>
            </a:r>
            <a:r>
              <a:rPr lang="pt-BR" b="1" i="1" dirty="0">
                <a:effectLst/>
              </a:rPr>
              <a:t>regularização temporal</a:t>
            </a:r>
            <a:r>
              <a:rPr lang="pt-BR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 ideia é interromper o treinamento do modelo assim que o desempenho no conjunto de validação começa a piorar, em vez de continuar até que o modelo se ajuste demais aos dados de treinamento.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effectLst/>
              </a:rPr>
              <a:t>Vantagens</a:t>
            </a:r>
            <a:r>
              <a:rPr lang="pt-BR" b="0" i="0" dirty="0">
                <a:effectLst/>
              </a:rPr>
              <a:t>: economiza tempo e recursos computacionais.</a:t>
            </a:r>
            <a:endParaRPr lang="pt-BR" dirty="0">
              <a:effectLst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B96B489-3B3F-EAC5-5271-479360133A2A}"/>
              </a:ext>
            </a:extLst>
          </p:cNvPr>
          <p:cNvGrpSpPr/>
          <p:nvPr/>
        </p:nvGrpSpPr>
        <p:grpSpPr>
          <a:xfrm>
            <a:off x="448916" y="2140058"/>
            <a:ext cx="4817167" cy="3991572"/>
            <a:chOff x="919612" y="1910994"/>
            <a:chExt cx="4817167" cy="399157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77FAE98-5C78-2BE3-451C-35F914BB2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612" y="1910994"/>
              <a:ext cx="4817167" cy="399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FA37B87A-880A-828C-4447-7827240999C9}"/>
                </a:ext>
              </a:extLst>
            </p:cNvPr>
            <p:cNvSpPr/>
            <p:nvPr/>
          </p:nvSpPr>
          <p:spPr>
            <a:xfrm>
              <a:off x="1428749" y="4219574"/>
              <a:ext cx="309563" cy="2762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0491ECA-0F21-F4E0-D27B-9EFF1243D0B5}"/>
                </a:ext>
              </a:extLst>
            </p:cNvPr>
            <p:cNvSpPr txBox="1"/>
            <p:nvPr/>
          </p:nvSpPr>
          <p:spPr>
            <a:xfrm>
              <a:off x="1857879" y="4500560"/>
              <a:ext cx="826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Early-stop</a:t>
              </a:r>
            </a:p>
          </p:txBody>
        </p:sp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A07786AB-F3F8-B4AB-0540-9876956F6B3E}"/>
                </a:ext>
              </a:extLst>
            </p:cNvPr>
            <p:cNvCxnSpPr>
              <a:stCxn id="4" idx="5"/>
            </p:cNvCxnSpPr>
            <p:nvPr/>
          </p:nvCxnSpPr>
          <p:spPr>
            <a:xfrm>
              <a:off x="1692978" y="4455347"/>
              <a:ext cx="264410" cy="1837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5387B2-D421-E880-9FA0-D213BE79D699}"/>
              </a:ext>
            </a:extLst>
          </p:cNvPr>
          <p:cNvSpPr txBox="1"/>
          <p:nvPr/>
        </p:nvSpPr>
        <p:spPr>
          <a:xfrm>
            <a:off x="0" y="6581001"/>
            <a:ext cx="2857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hlinkClick r:id="rId4"/>
              </a:rPr>
              <a:t>Exemplo</a:t>
            </a:r>
            <a:r>
              <a:rPr lang="en-US" sz="1200" dirty="0">
                <a:hlinkClick r:id="rId4"/>
              </a:rPr>
              <a:t>: </a:t>
            </a:r>
            <a:r>
              <a:rPr lang="en-US" sz="1200" dirty="0" err="1">
                <a:hlinkClick r:id="rId4"/>
              </a:rPr>
              <a:t>Sobreajuste_e_early_stop.ipynb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668345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615" y="1825624"/>
            <a:ext cx="6263972" cy="5032375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dropout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envolve aleatoriamente "desligar" ou "descartar" um subconjunto dos neurônios em cada camada,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durante o treinamento </a:t>
            </a:r>
            <a:r>
              <a:rPr lang="pt-BR" b="0" i="0" dirty="0">
                <a:effectLst/>
              </a:rPr>
              <a:t>da rede neural. </a:t>
            </a:r>
          </a:p>
          <a:p>
            <a:r>
              <a:rPr lang="pt-BR" b="0" i="0" dirty="0">
                <a:effectLst/>
              </a:rPr>
              <a:t>Isso significa que esses neurônios não contribuirão para o cálculo das saídas da rede durante essa iteração de treinamento.</a:t>
            </a:r>
          </a:p>
          <a:p>
            <a:r>
              <a:rPr lang="pt-BR" dirty="0"/>
              <a:t>Desta forma, o modelo fica menos complexo, diminuindo as chances de sobreajuste.</a:t>
            </a:r>
            <a:endParaRPr lang="pt-BR" b="0" i="0" dirty="0">
              <a:effectLst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5387B2-D421-E880-9FA0-D213BE79D699}"/>
              </a:ext>
            </a:extLst>
          </p:cNvPr>
          <p:cNvSpPr txBox="1"/>
          <p:nvPr/>
        </p:nvSpPr>
        <p:spPr>
          <a:xfrm>
            <a:off x="0" y="6581000"/>
            <a:ext cx="3708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Exemplo: </a:t>
            </a:r>
            <a:r>
              <a:rPr lang="pt-BR" sz="1200" dirty="0" err="1">
                <a:hlinkClick r:id="rId3"/>
              </a:rPr>
              <a:t>Sobreajuste_e_dropout.ipynb</a:t>
            </a:r>
            <a:endParaRPr lang="pt-BR" sz="1200" dirty="0"/>
          </a:p>
        </p:txBody>
      </p:sp>
      <p:pic>
        <p:nvPicPr>
          <p:cNvPr id="1026" name="Picture 2" descr="Dropout in Neural Networks. Dropout layers have been the go-to… | by Harsh  Yadav | Towards Data Science">
            <a:extLst>
              <a:ext uri="{FF2B5EF4-FFF2-40B4-BE49-F238E27FC236}">
                <a16:creationId xmlns:a16="http://schemas.microsoft.com/office/drawing/2014/main" id="{7908373E-5974-7415-1DDF-423DEBE8B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 r="4461"/>
          <a:stretch/>
        </p:blipFill>
        <p:spPr bwMode="auto">
          <a:xfrm>
            <a:off x="279699" y="2344492"/>
            <a:ext cx="5271247" cy="308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807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615" y="1825624"/>
            <a:ext cx="6263972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Heuristicamente, quando desligamos diferentes conjuntos de neurônios, é como se estivéssemos treinando várias redes neurais diferentes. </a:t>
            </a:r>
          </a:p>
          <a:p>
            <a:r>
              <a:rPr lang="pt-BR" dirty="0"/>
              <a:t>D</a:t>
            </a:r>
            <a:r>
              <a:rPr lang="pt-BR" b="0" i="0" dirty="0">
                <a:effectLst/>
              </a:rPr>
              <a:t>urante a inferência, os resultados dessas redes são ponderados (e.g., média ou voto majoritário) para produzir a saída final da rede.</a:t>
            </a:r>
          </a:p>
          <a:p>
            <a:r>
              <a:rPr lang="pt-BR" b="0" i="0" dirty="0">
                <a:effectLst/>
              </a:rPr>
              <a:t>As diferentes redes se adaptarão de diferentes maneiras, e assim, esperançosamente, o efeito do </a:t>
            </a:r>
            <a:r>
              <a:rPr lang="pt-BR" b="0" i="1" dirty="0">
                <a:effectLst/>
              </a:rPr>
              <a:t>dropout</a:t>
            </a:r>
            <a:r>
              <a:rPr lang="pt-BR" b="0" i="0" dirty="0">
                <a:effectLst/>
              </a:rPr>
              <a:t> será reduzir o sobreajuste.</a:t>
            </a:r>
          </a:p>
        </p:txBody>
      </p:sp>
      <p:pic>
        <p:nvPicPr>
          <p:cNvPr id="1026" name="Picture 2" descr="Dropout in Neural Networks. Dropout layers have been the go-to… | by Harsh  Yadav | Towards Data Science">
            <a:extLst>
              <a:ext uri="{FF2B5EF4-FFF2-40B4-BE49-F238E27FC236}">
                <a16:creationId xmlns:a16="http://schemas.microsoft.com/office/drawing/2014/main" id="{7908373E-5974-7415-1DDF-423DEBE8B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 r="4461"/>
          <a:stretch/>
        </p:blipFill>
        <p:spPr bwMode="auto">
          <a:xfrm>
            <a:off x="279699" y="2344492"/>
            <a:ext cx="5271247" cy="308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224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08" y="1825624"/>
            <a:ext cx="5763802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Aumentar artificialmente os dados (</a:t>
            </a:r>
            <a:r>
              <a:rPr lang="pt-BR" b="1" i="1" dirty="0">
                <a:effectLst/>
              </a:rPr>
              <a:t>Data Augmentation</a:t>
            </a:r>
            <a:r>
              <a:rPr lang="pt-BR" b="1" i="0" dirty="0">
                <a:effectLst/>
              </a:rPr>
              <a:t>):</a:t>
            </a:r>
            <a:r>
              <a:rPr lang="pt-BR" b="0" i="0" dirty="0">
                <a:effectLst/>
              </a:rPr>
              <a:t> O objetivo é aumentar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variedade</a:t>
            </a:r>
            <a:r>
              <a:rPr lang="pt-BR" b="0" i="0" dirty="0">
                <a:effectLst/>
              </a:rPr>
              <a:t> 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diversidade</a:t>
            </a:r>
            <a:r>
              <a:rPr lang="pt-BR" b="0" i="0" dirty="0">
                <a:effectLst/>
              </a:rPr>
              <a:t> dos dados de treinamento criando novos exemplos a partir dos dados existentes.</a:t>
            </a:r>
          </a:p>
          <a:p>
            <a:r>
              <a:rPr lang="pt-BR" b="0" i="0" dirty="0">
                <a:effectLst/>
              </a:rPr>
              <a:t>Essa técnica ajuda a melhorar o desempenho do modelo, tornando-o mais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robusto</a:t>
            </a:r>
            <a:r>
              <a:rPr lang="pt-BR" b="0" i="0" dirty="0">
                <a:effectLst/>
              </a:rPr>
              <a:t> e capaz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generalizar melhor</a:t>
            </a:r>
            <a:r>
              <a:rPr lang="pt-BR" b="0" i="0" dirty="0">
                <a:effectLst/>
              </a:rPr>
              <a:t>. </a:t>
            </a:r>
          </a:p>
        </p:txBody>
      </p:sp>
      <p:pic>
        <p:nvPicPr>
          <p:cNvPr id="4" name="Picture 2" descr="Data Augmentation for Computer Vision | by TagX | Medium">
            <a:extLst>
              <a:ext uri="{FF2B5EF4-FFF2-40B4-BE49-F238E27FC236}">
                <a16:creationId xmlns:a16="http://schemas.microsoft.com/office/drawing/2014/main" id="{5692B4E6-B888-E061-A50A-821892C9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4" y="2463502"/>
            <a:ext cx="5857866" cy="32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7DEDA5-F84D-C921-70EB-FD505F8C918F}"/>
              </a:ext>
            </a:extLst>
          </p:cNvPr>
          <p:cNvSpPr txBox="1"/>
          <p:nvPr/>
        </p:nvSpPr>
        <p:spPr>
          <a:xfrm>
            <a:off x="8187865" y="6581000"/>
            <a:ext cx="4117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Treinamento_com_e_sem_data_augmentation.ipynb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18107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6410" cy="5032375"/>
          </a:xfrm>
        </p:spPr>
        <p:txBody>
          <a:bodyPr>
            <a:normAutofit/>
          </a:bodyPr>
          <a:lstStyle/>
          <a:p>
            <a:r>
              <a:rPr lang="pt-BR" dirty="0"/>
              <a:t>Quando o problema envolve imagens, podemos aplicar </a:t>
            </a:r>
            <a:r>
              <a:rPr lang="pt-BR" b="0" i="0" dirty="0">
                <a:effectLst/>
              </a:rPr>
              <a:t>transformações, como rotação, espelhamento e corte, modificação do brilho, adição de ruído, desfoque, etc.</a:t>
            </a:r>
          </a:p>
          <a:p>
            <a:r>
              <a:rPr lang="pt-BR" dirty="0"/>
              <a:t>O </a:t>
            </a:r>
            <a:r>
              <a:rPr lang="pt-BR" b="1" i="1" dirty="0"/>
              <a:t>data a</a:t>
            </a:r>
            <a:r>
              <a:rPr lang="pt-BR" b="1" i="1" dirty="0">
                <a:effectLst/>
              </a:rPr>
              <a:t>ugmentation</a:t>
            </a:r>
            <a:r>
              <a:rPr lang="pt-BR" dirty="0"/>
              <a:t> torna </a:t>
            </a:r>
            <a:r>
              <a:rPr lang="pt-BR" dirty="0" err="1"/>
              <a:t>CNNs</a:t>
            </a:r>
            <a:r>
              <a:rPr lang="pt-BR" dirty="0"/>
              <a:t> </a:t>
            </a:r>
            <a:r>
              <a:rPr lang="pt-BR" b="1" i="1" dirty="0"/>
              <a:t>robustas à rotação das imagens</a:t>
            </a:r>
            <a:r>
              <a:rPr lang="pt-BR" dirty="0"/>
              <a:t>, pois a rede é treinada com a </a:t>
            </a:r>
            <a:r>
              <a:rPr lang="pt-BR" b="1" i="1" dirty="0"/>
              <a:t>mesma imagem com diferentes rotações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Assim a rede aprende a reconhecer padrões independentemente da orientação.</a:t>
            </a:r>
          </a:p>
        </p:txBody>
      </p:sp>
      <p:pic>
        <p:nvPicPr>
          <p:cNvPr id="1026" name="Picture 2" descr="Data Augmentation for Computer Vision | by TagX | Medium">
            <a:extLst>
              <a:ext uri="{FF2B5EF4-FFF2-40B4-BE49-F238E27FC236}">
                <a16:creationId xmlns:a16="http://schemas.microsoft.com/office/drawing/2014/main" id="{FB7D8235-3582-6BF9-817B-5D611675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1" y="2495775"/>
            <a:ext cx="5857866" cy="32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09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augmentation </a:t>
            </a:r>
            <a:r>
              <a:rPr lang="pt-BR" dirty="0"/>
              <a:t>com Tensorflow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6835" y="1825624"/>
            <a:ext cx="5875575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O Tensorflow possui </a:t>
            </a:r>
            <a:r>
              <a:rPr lang="pt-BR" dirty="0"/>
              <a:t>várias camadas que podem ser usadas </a:t>
            </a:r>
            <a:r>
              <a:rPr lang="pt-BR" b="0" i="0" dirty="0">
                <a:effectLst/>
              </a:rPr>
              <a:t>para criar novas imagens a partir das existentes: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tf.keras.layers.RandomCrop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tf.keras.layers.RandomZoom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tf.keras.layers.RandomFlip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tf.keras.layers.RandomRotation</a:t>
            </a:r>
            <a:r>
              <a:rPr lang="pt-BR" dirty="0"/>
              <a:t>(), etc.</a:t>
            </a:r>
          </a:p>
          <a:p>
            <a:r>
              <a:rPr lang="pt-BR" b="0" i="0" dirty="0">
                <a:effectLst/>
              </a:rPr>
              <a:t>Essas camadas podem ser adicionadas como camadas iniciais em seu modelo e o TensorFlow cuidará automaticamente do pré-processamento durante o treinamento e a inferência.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36DA5E-2BA2-E248-545D-D53ECB51FE80}"/>
              </a:ext>
            </a:extLst>
          </p:cNvPr>
          <p:cNvSpPr txBox="1"/>
          <p:nvPr/>
        </p:nvSpPr>
        <p:spPr>
          <a:xfrm>
            <a:off x="208971" y="1825624"/>
            <a:ext cx="633614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data_augmentation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RandomFlip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808080"/>
                </a:solidFill>
                <a:highlight>
                  <a:srgbClr val="FFFFFF"/>
                </a:highlight>
              </a:rPr>
              <a:t>"horizontal"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img_height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img_width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RandomRotation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RandomZoom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C682B81E-8FB9-B056-F838-5063C9F24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095" y="3140364"/>
            <a:ext cx="3601616" cy="35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0EA2D64-8F5C-BFDB-74C3-103B55491DD7}"/>
              </a:ext>
            </a:extLst>
          </p:cNvPr>
          <p:cNvSpPr txBox="1"/>
          <p:nvPr/>
        </p:nvSpPr>
        <p:spPr>
          <a:xfrm>
            <a:off x="9783905" y="6581001"/>
            <a:ext cx="2408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data_augmentation.ipynb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756459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augmentation </a:t>
            </a:r>
            <a:r>
              <a:rPr lang="pt-BR" dirty="0"/>
              <a:t>com Tensorflow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109" y="1825624"/>
            <a:ext cx="5552301" cy="5032375"/>
          </a:xfrm>
        </p:spPr>
        <p:txBody>
          <a:bodyPr>
            <a:normAutofit/>
          </a:bodyPr>
          <a:lstStyle/>
          <a:p>
            <a:r>
              <a:rPr lang="pt-BR" dirty="0"/>
              <a:t>Além das camadas, o </a:t>
            </a:r>
            <a:r>
              <a:rPr lang="pt-BR" b="0" i="0" dirty="0">
                <a:effectLst/>
              </a:rPr>
              <a:t>Tensorflow possui um módulo de pré-processamento de imagens chamado </a:t>
            </a:r>
            <a:r>
              <a:rPr lang="pt-BR" b="1" i="1" dirty="0" err="1">
                <a:effectLst/>
              </a:rPr>
              <a:t>tf.image</a:t>
            </a:r>
            <a:r>
              <a:rPr lang="pt-BR" b="0" i="0" dirty="0">
                <a:effectLst/>
              </a:rPr>
              <a:t> que também pode ser usado para criar novas imagens.</a:t>
            </a:r>
          </a:p>
          <a:p>
            <a:r>
              <a:rPr lang="pt-BR" dirty="0"/>
              <a:t>Elas são usadas para um controle mais preciso do pré-processamento.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968FA2-907F-A936-0FB9-FBCC7031AE78}"/>
              </a:ext>
            </a:extLst>
          </p:cNvPr>
          <p:cNvSpPr txBox="1"/>
          <p:nvPr/>
        </p:nvSpPr>
        <p:spPr>
          <a:xfrm>
            <a:off x="1966767" y="1880026"/>
            <a:ext cx="31311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flipped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flip_left_right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flipped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2051" name="Picture 3" descr="png">
            <a:extLst>
              <a:ext uri="{FF2B5EF4-FFF2-40B4-BE49-F238E27FC236}">
                <a16:creationId xmlns:a16="http://schemas.microsoft.com/office/drawing/2014/main" id="{D2E157D4-2C63-4035-BFF9-51F204A1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76" y="2434556"/>
            <a:ext cx="4324927" cy="16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ng">
            <a:extLst>
              <a:ext uri="{FF2B5EF4-FFF2-40B4-BE49-F238E27FC236}">
                <a16:creationId xmlns:a16="http://schemas.microsoft.com/office/drawing/2014/main" id="{9E28E4D6-8A51-D550-1ED9-41F8AE7BA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849" y="4341811"/>
            <a:ext cx="3380509" cy="247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9E67CF0-3415-EE05-0025-2E6D9FA8DF5D}"/>
              </a:ext>
            </a:extLst>
          </p:cNvPr>
          <p:cNvSpPr txBox="1"/>
          <p:nvPr/>
        </p:nvSpPr>
        <p:spPr>
          <a:xfrm>
            <a:off x="1966767" y="4347567"/>
            <a:ext cx="2631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rotated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rot90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rotated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50198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B0700-9B3E-5B03-9F91-6AF0EAAF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</a:t>
            </a:r>
            <a:r>
              <a:rPr lang="pt-BR" i="1" dirty="0" err="1"/>
              <a:t>augmentation</a:t>
            </a:r>
            <a:r>
              <a:rPr lang="pt-BR" i="1"/>
              <a:t> </a:t>
            </a:r>
            <a:r>
              <a:rPr lang="pt-BR"/>
              <a:t>com Tensorflow</a:t>
            </a:r>
          </a:p>
        </p:txBody>
      </p:sp>
      <p:pic>
        <p:nvPicPr>
          <p:cNvPr id="3074" name="Picture 2" descr="png">
            <a:extLst>
              <a:ext uri="{FF2B5EF4-FFF2-40B4-BE49-F238E27FC236}">
                <a16:creationId xmlns:a16="http://schemas.microsoft.com/office/drawing/2014/main" id="{25EF3148-3622-8172-1AAB-58A2B6E68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09" y="2257808"/>
            <a:ext cx="4753264" cy="1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29C95C0-18FE-E837-A2FA-27DC9488373C}"/>
              </a:ext>
            </a:extLst>
          </p:cNvPr>
          <p:cNvSpPr txBox="1"/>
          <p:nvPr/>
        </p:nvSpPr>
        <p:spPr>
          <a:xfrm>
            <a:off x="1104900" y="1747346"/>
            <a:ext cx="3814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saturated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adjust_saturation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saturated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9AE112-4A81-249F-61FC-87A439D9BAAB}"/>
              </a:ext>
            </a:extLst>
          </p:cNvPr>
          <p:cNvSpPr txBox="1"/>
          <p:nvPr/>
        </p:nvSpPr>
        <p:spPr>
          <a:xfrm>
            <a:off x="1224973" y="4253699"/>
            <a:ext cx="36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bright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adjust_brightness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0.4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3076" name="Picture 4" descr="png">
            <a:extLst>
              <a:ext uri="{FF2B5EF4-FFF2-40B4-BE49-F238E27FC236}">
                <a16:creationId xmlns:a16="http://schemas.microsoft.com/office/drawing/2014/main" id="{4C4D1D85-8669-9771-6467-CBB9B7C9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82" y="4751404"/>
            <a:ext cx="4753264" cy="1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899D25-2A06-8FD6-11F7-D9F302FDAFE6}"/>
              </a:ext>
            </a:extLst>
          </p:cNvPr>
          <p:cNvSpPr txBox="1"/>
          <p:nvPr/>
        </p:nvSpPr>
        <p:spPr>
          <a:xfrm>
            <a:off x="6605155" y="1747346"/>
            <a:ext cx="486294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880088"/>
                </a:solidFill>
                <a:highlight>
                  <a:srgbClr val="FFFFFF"/>
                </a:highlight>
              </a:rPr>
              <a:t>range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seed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# tuple of size (2,)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210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seed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seed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visualize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B395245-CB74-E4E9-769F-4C87CFB92D24}"/>
              </a:ext>
            </a:extLst>
          </p:cNvPr>
          <p:cNvGrpSpPr/>
          <p:nvPr/>
        </p:nvGrpSpPr>
        <p:grpSpPr>
          <a:xfrm>
            <a:off x="7207829" y="2878269"/>
            <a:ext cx="3225685" cy="3930305"/>
            <a:chOff x="7423264" y="2916897"/>
            <a:chExt cx="3225685" cy="3930305"/>
          </a:xfrm>
        </p:grpSpPr>
        <p:pic>
          <p:nvPicPr>
            <p:cNvPr id="3082" name="Picture 10" descr="png">
              <a:extLst>
                <a:ext uri="{FF2B5EF4-FFF2-40B4-BE49-F238E27FC236}">
                  <a16:creationId xmlns:a16="http://schemas.microsoft.com/office/drawing/2014/main" id="{74911A61-241F-E975-8D00-94B931414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2916897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png">
              <a:extLst>
                <a:ext uri="{FF2B5EF4-FFF2-40B4-BE49-F238E27FC236}">
                  <a16:creationId xmlns:a16="http://schemas.microsoft.com/office/drawing/2014/main" id="{CD62BDC1-600E-20F9-80B1-E62D13164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4240942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png">
              <a:extLst>
                <a:ext uri="{FF2B5EF4-FFF2-40B4-BE49-F238E27FC236}">
                  <a16:creationId xmlns:a16="http://schemas.microsoft.com/office/drawing/2014/main" id="{D4ABFA9C-260A-B673-4E41-F2435F0F3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5544072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5522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2EEC3-9F93-F0C7-00C7-2A8406F8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DAE270-373C-955C-8C3A-BAE8D668D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635" y="1825624"/>
            <a:ext cx="651485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Um modelo excessivamente complexo tem grandes chances de se sobreajustar. </a:t>
            </a:r>
          </a:p>
          <a:p>
            <a:r>
              <a:rPr lang="pt-BR" dirty="0"/>
              <a:t>Portanto, </a:t>
            </a:r>
            <a:r>
              <a:rPr lang="pt-BR" b="0" i="0" dirty="0">
                <a:effectLst/>
              </a:rPr>
              <a:t>modelos menos complexos (i.e., mais simples), com menos parâmetros, tendem a não se sobreajustar e a generalizar melhor.</a:t>
            </a:r>
            <a:endParaRPr lang="pt-BR" dirty="0"/>
          </a:p>
          <a:p>
            <a:r>
              <a:rPr lang="pt-BR" dirty="0"/>
              <a:t>O objetivo é encontrar um modelo com complexidade suficiente para capturar o padrão geral por trás dos dados.</a:t>
            </a:r>
          </a:p>
          <a:p>
            <a:r>
              <a:rPr lang="pt-BR" b="0" i="0" dirty="0">
                <a:effectLst/>
              </a:rPr>
              <a:t>Otimização hiperparamétrica pode ajustar a complexidade do modelo e encontrar a configuração que oferece um bom equilíbrio entre viés e variância.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841B13E-FED9-6E46-EAA1-61799CADD711}"/>
              </a:ext>
            </a:extLst>
          </p:cNvPr>
          <p:cNvGrpSpPr/>
          <p:nvPr/>
        </p:nvGrpSpPr>
        <p:grpSpPr>
          <a:xfrm>
            <a:off x="442529" y="2411125"/>
            <a:ext cx="4554343" cy="3158402"/>
            <a:chOff x="599548" y="2475780"/>
            <a:chExt cx="4199268" cy="2853458"/>
          </a:xfrm>
        </p:grpSpPr>
        <p:pic>
          <p:nvPicPr>
            <p:cNvPr id="1026" name="Picture 2" descr="SigOpt Optimization Loop">
              <a:extLst>
                <a:ext uri="{FF2B5EF4-FFF2-40B4-BE49-F238E27FC236}">
                  <a16:creationId xmlns:a16="http://schemas.microsoft.com/office/drawing/2014/main" id="{07C54C8B-DDE1-6B00-356B-55239B5B5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48" y="2475780"/>
              <a:ext cx="4199268" cy="2853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SigOpt Optimization Loop">
              <a:extLst>
                <a:ext uri="{FF2B5EF4-FFF2-40B4-BE49-F238E27FC236}">
                  <a16:creationId xmlns:a16="http://schemas.microsoft.com/office/drawing/2014/main" id="{F6B84B57-0B8A-E0EC-7058-C1C7157B99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09" t="67008" r="30655" b="27873"/>
            <a:stretch/>
          </p:blipFill>
          <p:spPr bwMode="auto">
            <a:xfrm>
              <a:off x="3489325" y="4371975"/>
              <a:ext cx="450850" cy="16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SigOpt Optimization Loop">
              <a:extLst>
                <a:ext uri="{FF2B5EF4-FFF2-40B4-BE49-F238E27FC236}">
                  <a16:creationId xmlns:a16="http://schemas.microsoft.com/office/drawing/2014/main" id="{0F8FFFA5-3D52-DAB1-9F66-8FCC9E469A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09" t="67008" r="30655" b="27873"/>
            <a:stretch/>
          </p:blipFill>
          <p:spPr bwMode="auto">
            <a:xfrm>
              <a:off x="3837734" y="4371974"/>
              <a:ext cx="450850" cy="16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6C1FA0-AFA6-13F2-6F4C-13D985815E31}"/>
              </a:ext>
            </a:extLst>
          </p:cNvPr>
          <p:cNvSpPr txBox="1"/>
          <p:nvPr/>
        </p:nvSpPr>
        <p:spPr>
          <a:xfrm>
            <a:off x="0" y="6581000"/>
            <a:ext cx="406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Sobreajuste_e_otimização_hiperparamétrica.ipynb</a:t>
            </a:r>
            <a:r>
              <a:rPr lang="pt-BR" sz="1200" dirty="0">
                <a:hlinkClick r:id="rId4"/>
              </a:rPr>
              <a:t> 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162444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54103" cy="5032376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Vimos anteriormente que o sobreajuste (</a:t>
            </a:r>
            <a:r>
              <a:rPr lang="pt-BR" b="0" i="1" dirty="0" err="1">
                <a:effectLst/>
              </a:rPr>
              <a:t>overfitting</a:t>
            </a:r>
            <a:r>
              <a:rPr lang="pt-BR" b="0" i="0" dirty="0">
                <a:effectLst/>
              </a:rPr>
              <a:t>) é um fenômeno indesejado que ocorre em modelos de aprendizado de máquina, no qual o modelo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ajusta excessivamente aos dados de treinamento</a:t>
            </a:r>
            <a:r>
              <a:rPr lang="pt-BR" b="0" i="0" dirty="0">
                <a:effectLst/>
              </a:rPr>
              <a:t>, em vez de generalizar bem para dados inéditos. </a:t>
            </a:r>
          </a:p>
          <a:p>
            <a:r>
              <a:rPr lang="pt-BR" b="0" i="0" dirty="0">
                <a:effectLst/>
              </a:rPr>
              <a:t>Em outras palavras,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"decora" os dados de treinamento capturando até mesmo o ruído presente nos dados</a:t>
            </a:r>
            <a:r>
              <a:rPr lang="pt-BR" b="0" i="0" dirty="0">
                <a:effectLst/>
              </a:rPr>
              <a:t> em vez de aprender o padrão geral que pode ser aplicado a exemplos desconhecidos.</a:t>
            </a:r>
          </a:p>
          <a:p>
            <a:r>
              <a:rPr lang="pt-BR" dirty="0"/>
              <a:t>Em geral, é mais comum um modelo se sobreajustar do que subajustar.</a:t>
            </a:r>
            <a:endParaRPr lang="pt-BR" b="0" i="0" dirty="0">
              <a:effectLst/>
            </a:endParaRPr>
          </a:p>
          <a:p>
            <a:r>
              <a:rPr lang="pt-BR" dirty="0"/>
              <a:t>Portanto, neste tópico, veremos algumas formas de se evitar o sobreajuste.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764" y="1825624"/>
            <a:ext cx="6474690" cy="5032375"/>
          </a:xfrm>
        </p:spPr>
        <p:txBody>
          <a:bodyPr>
            <a:normAutofit lnSpcReduction="10000"/>
          </a:bodyPr>
          <a:lstStyle/>
          <a:p>
            <a:r>
              <a:rPr lang="pt-BR" b="1" i="1" dirty="0"/>
              <a:t>T</a:t>
            </a:r>
            <a:r>
              <a:rPr lang="pt-BR" b="1" i="1" dirty="0">
                <a:effectLst/>
              </a:rPr>
              <a:t>ransfer learning</a:t>
            </a:r>
            <a:r>
              <a:rPr lang="pt-BR" dirty="0">
                <a:effectLst/>
              </a:rPr>
              <a:t> ou </a:t>
            </a:r>
            <a:r>
              <a:rPr lang="pt-BR" dirty="0"/>
              <a:t>transferência de aprendizado é</a:t>
            </a:r>
            <a:r>
              <a:rPr lang="pt-BR" b="0" i="0" dirty="0">
                <a:effectLst/>
              </a:rPr>
              <a:t> uma abordagem que envolve o uso de um modelo pré-treinado em uma tarefa relacionada como ponto de partida para uma nova tarefa.</a:t>
            </a:r>
          </a:p>
          <a:p>
            <a:r>
              <a:rPr lang="pt-BR" b="0" i="0" dirty="0">
                <a:effectLst/>
              </a:rPr>
              <a:t>Modelos pré-treinados em grandes conjuntos de dados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extraem características relevantes e representações úteis dos dados</a:t>
            </a:r>
            <a:r>
              <a:rPr lang="pt-BR" b="0" i="0" dirty="0">
                <a:effectLst/>
              </a:rPr>
              <a:t>. </a:t>
            </a:r>
          </a:p>
          <a:p>
            <a:r>
              <a:rPr lang="pt-BR" b="0" i="0" dirty="0">
                <a:effectLst/>
              </a:rPr>
              <a:t>Essas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representações são transferidas para o novo modelo</a:t>
            </a:r>
            <a:r>
              <a:rPr lang="pt-BR" b="0" i="0" dirty="0">
                <a:effectLst/>
              </a:rPr>
              <a:t>, que pode se beneficiar de uma inicialização mais informada.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299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91226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>
                <a:effectLst/>
              </a:rPr>
              <a:t>transfer learning </a:t>
            </a:r>
            <a:r>
              <a:rPr lang="pt-BR" b="0" i="0" dirty="0">
                <a:effectLst/>
              </a:rPr>
              <a:t>pode evitar que o novo modelo sobreajuste, pois ele já começa com características relevantes.</a:t>
            </a:r>
          </a:p>
          <a:p>
            <a:r>
              <a:rPr lang="pt-BR" b="0" i="0" dirty="0">
                <a:effectLst/>
              </a:rPr>
              <a:t>Como o modelo pré-treinado já adquiriu um bom entendimento de características genéricas em uma tarefa relacionada, o novo modelo pode exigir menos dados de treinamento para alcançar um bom desempenho.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234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925" y="1825624"/>
            <a:ext cx="6210301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>
                <a:effectLst/>
              </a:rPr>
              <a:t>transfer </a:t>
            </a:r>
            <a:r>
              <a:rPr lang="pt-BR" b="0" i="1" dirty="0" err="1">
                <a:effectLst/>
              </a:rPr>
              <a:t>learning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é particularmente útil quando os dados de treinamento são escassos, o que é uma situação propensa ao sobreajuste.</a:t>
            </a:r>
          </a:p>
          <a:p>
            <a:r>
              <a:rPr lang="pt-BR" b="0" i="0" dirty="0">
                <a:effectLst/>
              </a:rPr>
              <a:t>Além de requerer menos dados, o </a:t>
            </a:r>
            <a:r>
              <a:rPr lang="pt-BR" b="0" i="1" dirty="0" err="1">
                <a:effectLst/>
              </a:rPr>
              <a:t>transfer</a:t>
            </a:r>
            <a:r>
              <a:rPr lang="pt-BR" b="0" i="1" dirty="0">
                <a:effectLst/>
              </a:rPr>
              <a:t> </a:t>
            </a:r>
            <a:r>
              <a:rPr lang="pt-BR" b="0" i="1" dirty="0" err="1">
                <a:effectLst/>
              </a:rPr>
              <a:t>learning</a:t>
            </a:r>
            <a:r>
              <a:rPr lang="pt-BR" b="0" i="0" dirty="0">
                <a:effectLst/>
              </a:rPr>
              <a:t> acelera consideravelmente o treinamento.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038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/>
          <a:lstStyle/>
          <a:p>
            <a:r>
              <a:rPr lang="pt-BR" dirty="0"/>
              <a:t>Para entender como o </a:t>
            </a:r>
            <a:r>
              <a:rPr lang="pt-BR" i="1" dirty="0"/>
              <a:t>transfer learning</a:t>
            </a:r>
            <a:r>
              <a:rPr lang="pt-BR" dirty="0"/>
              <a:t>, funciona, vamos usar uma rede convolucional como exemplo.</a:t>
            </a:r>
          </a:p>
          <a:p>
            <a:r>
              <a:rPr lang="pt-BR" dirty="0"/>
              <a:t>Nestas redes, as camadas convolucionais iniciais, aprendem a detectar características simples (i.e., de baixo nível)</a:t>
            </a:r>
            <a:r>
              <a:rPr lang="pt-BR" b="0" i="0" dirty="0">
                <a:effectLst/>
              </a:rPr>
              <a:t>, como bordas (verticais e horizontais), linhas, cantos e texturas.</a:t>
            </a:r>
            <a:endParaRPr lang="pt-BR" dirty="0"/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E6D771-1E77-9269-4725-7A752A536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436129"/>
            <a:ext cx="3228976" cy="5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72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61966" cy="5047615"/>
          </a:xfrm>
        </p:spPr>
        <p:txBody>
          <a:bodyPr/>
          <a:lstStyle/>
          <a:p>
            <a:r>
              <a:rPr lang="pt-BR" dirty="0"/>
              <a:t>As c</a:t>
            </a:r>
            <a:r>
              <a:rPr lang="pt-BR" b="0" i="0" dirty="0">
                <a:effectLst/>
              </a:rPr>
              <a:t>amadas intermediárias, baseando-se nas características aprendidas pelas camadas anteriores, aprendem a detectar características mais complexas, como formas geométricas mais elaboradas, partes de objetos e texturas mais abstratas. </a:t>
            </a:r>
          </a:p>
          <a:p>
            <a:r>
              <a:rPr lang="pt-BR" b="0" i="0" dirty="0">
                <a:effectLst/>
              </a:rPr>
              <a:t>Estas camadas capturaram  características parciais de objetos, como olhos, narizes e partes do corpo.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E6D771-1E77-9269-4725-7A752A536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436129"/>
            <a:ext cx="3228976" cy="5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73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/>
          <a:lstStyle/>
          <a:p>
            <a:r>
              <a:rPr lang="pt-BR" b="0" i="0" dirty="0">
                <a:effectLst/>
              </a:rPr>
              <a:t>Nas camadas mais profundas, combinando as 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características detectadas pelas camadas anteriores, </a:t>
            </a:r>
            <a:r>
              <a:rPr lang="pt-BR" b="0" i="0" dirty="0">
                <a:effectLst/>
              </a:rPr>
              <a:t>a rede convolucional tende a aprender características de alto nível, como partes completas de objetos, objetos inteiros e até mesmo conceitos semânticos mais abstratos, como "rosto humano" ou "carro".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00D78E-AC93-0BD9-D73D-ABA58F13A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79" y="1510093"/>
            <a:ext cx="2887315" cy="534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56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As camadas densas recebem as características extraídas pelas camadas convolucionais e combinam essas informações para aprender padrões complexos e realizar a tarefa de classificação ou regressão.</a:t>
            </a:r>
          </a:p>
          <a:p>
            <a:r>
              <a:rPr lang="pt-BR" b="0" i="0" dirty="0">
                <a:effectLst/>
              </a:rPr>
              <a:t>Em tarefas de classificação, elas mapeiam as características para as classes alvo, enquanto em tarefas de regressão, produzem uma saída contínua.</a:t>
            </a:r>
            <a:endParaRPr lang="en-US" b="0" i="0" dirty="0">
              <a:effectLst/>
            </a:endParaRP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2FCA7E-A4BE-560D-1B41-6DF0AC076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52" y="1507323"/>
            <a:ext cx="2679495" cy="53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50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5F541-861D-90DA-6914-F9F192AF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4A22F-0D22-7352-C8E5-C07E425A0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18"/>
          <a:stretch/>
        </p:blipFill>
        <p:spPr>
          <a:xfrm>
            <a:off x="381598" y="1759855"/>
            <a:ext cx="5714402" cy="4733020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C5A6706-D53F-396B-6CC2-8EF58B39E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1018" y="1825624"/>
            <a:ext cx="5301674" cy="5032375"/>
          </a:xfrm>
        </p:spPr>
        <p:txBody>
          <a:bodyPr/>
          <a:lstStyle/>
          <a:p>
            <a:r>
              <a:rPr lang="pt-BR" dirty="0"/>
              <a:t>Combinando conceitos simples, como cantos e contornos, com conceitos mais complexos, como partes de um objeto, uma rede convolucional aprende a detectar pessoas, por exemplo.</a:t>
            </a:r>
          </a:p>
        </p:txBody>
      </p:sp>
    </p:spTree>
    <p:extLst>
      <p:ext uri="{BB962C8B-B14F-4D97-AF65-F5344CB8AC3E}">
        <p14:creationId xmlns:p14="http://schemas.microsoft.com/office/powerpoint/2010/main" val="779084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B23BBE-093D-2DC8-C8D0-F9A2259D9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40C8A87-5F09-AD80-6501-0D399751B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1605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57454" cy="5032375"/>
          </a:xfrm>
        </p:spPr>
        <p:txBody>
          <a:bodyPr>
            <a:normAutofit/>
          </a:bodyPr>
          <a:lstStyle/>
          <a:p>
            <a:r>
              <a:rPr lang="pt-BR" dirty="0"/>
              <a:t>Portanto, o que fazemos no </a:t>
            </a:r>
            <a:r>
              <a:rPr lang="pt-BR" i="1" dirty="0"/>
              <a:t>transfer learning</a:t>
            </a:r>
            <a:r>
              <a:rPr lang="pt-BR" dirty="0"/>
              <a:t> é </a:t>
            </a:r>
            <a:r>
              <a:rPr lang="pt-BR" b="1" i="1" dirty="0">
                <a:solidFill>
                  <a:srgbClr val="00B050"/>
                </a:solidFill>
              </a:rPr>
              <a:t>congelar</a:t>
            </a:r>
            <a:r>
              <a:rPr lang="pt-BR" dirty="0"/>
              <a:t> os pesos das camadas iniciais (características gerais, independentes da tarefa) e apenas aplicar atualizações aos pesos das camadas finais (i.e., ajuste fino).</a:t>
            </a:r>
          </a:p>
          <a:p>
            <a:r>
              <a:rPr lang="pt-BR" dirty="0"/>
              <a:t>Se a tarefa da rede neural pré-treinada for muito semelhante à nova tarefa, pode-se treinar apenas as camadas densas.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233A8F-6E50-A942-42B9-032A6BA14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6" y="1690688"/>
            <a:ext cx="519116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57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883" y="1825624"/>
            <a:ext cx="6318607" cy="5032375"/>
          </a:xfrm>
        </p:spPr>
        <p:txBody>
          <a:bodyPr>
            <a:normAutofit/>
          </a:bodyPr>
          <a:lstStyle/>
          <a:p>
            <a:r>
              <a:rPr lang="pt-BR" dirty="0"/>
              <a:t>A figura mostra 11 amostras ruidosas, as quais são aproximadamente lineares.</a:t>
            </a:r>
          </a:p>
          <a:p>
            <a:r>
              <a:rPr lang="pt-BR" dirty="0"/>
              <a:t>Elas são aproximadas por uma reta e um polinômio de ordem 11. </a:t>
            </a:r>
          </a:p>
          <a:p>
            <a:r>
              <a:rPr lang="pt-BR" dirty="0"/>
              <a:t>Embora o polinômio se ajuste perfeitamente aos dados ruidosos, pode-se esperar que a reta generalize melhor. </a:t>
            </a:r>
          </a:p>
          <a:p>
            <a:r>
              <a:rPr lang="pt-BR" dirty="0"/>
              <a:t>Se as duas funções forem usadas para extrapolar além das 11 amostras, a reta deve fazer melhores predições.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226FF0E-2384-5A28-B8CB-B3AEB3277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4" y="2393877"/>
            <a:ext cx="4337444" cy="320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37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898" cy="4351338"/>
          </a:xfrm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Evitando o sobreajuste</a:t>
            </a:r>
            <a:r>
              <a:rPr lang="pt-BR" dirty="0"/>
              <a:t>”.</a:t>
            </a:r>
          </a:p>
          <a:p>
            <a:r>
              <a:rPr lang="pt-BR" dirty="0"/>
              <a:t>Exercício #1: Sobreajuste em dados não ruidosos.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1C8D53DB-6B6B-ED4A-8F9E-ADA3546A2EE4}"/>
              </a:ext>
            </a:extLst>
          </p:cNvPr>
          <p:cNvGrpSpPr/>
          <p:nvPr/>
        </p:nvGrpSpPr>
        <p:grpSpPr>
          <a:xfrm>
            <a:off x="1155700" y="1034448"/>
            <a:ext cx="3172459" cy="5281073"/>
            <a:chOff x="1155700" y="1034448"/>
            <a:chExt cx="3172459" cy="5281073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A9F595B1-2923-A20A-91C6-99C9322422CC}"/>
                </a:ext>
              </a:extLst>
            </p:cNvPr>
            <p:cNvSpPr/>
            <p:nvPr/>
          </p:nvSpPr>
          <p:spPr>
            <a:xfrm>
              <a:off x="1155700" y="1371602"/>
              <a:ext cx="1470025" cy="19950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83F61D44-C2E7-172B-756F-F623D07F2358}"/>
                </a:ext>
              </a:extLst>
            </p:cNvPr>
            <p:cNvSpPr/>
            <p:nvPr/>
          </p:nvSpPr>
          <p:spPr>
            <a:xfrm>
              <a:off x="1779587" y="58419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F4BBA20-FDCE-A285-D6AF-122CD56243CA}"/>
                </a:ext>
              </a:extLst>
            </p:cNvPr>
            <p:cNvSpPr/>
            <p:nvPr/>
          </p:nvSpPr>
          <p:spPr>
            <a:xfrm>
              <a:off x="1209964" y="14778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A5667B-3EF1-57FA-B6A5-5A884413EF06}"/>
                </a:ext>
              </a:extLst>
            </p:cNvPr>
            <p:cNvSpPr/>
            <p:nvPr/>
          </p:nvSpPr>
          <p:spPr>
            <a:xfrm>
              <a:off x="1209964" y="19904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693378F-E1EE-7220-2E6F-08923B6265E8}"/>
                </a:ext>
              </a:extLst>
            </p:cNvPr>
            <p:cNvSpPr/>
            <p:nvPr/>
          </p:nvSpPr>
          <p:spPr>
            <a:xfrm>
              <a:off x="1209964" y="25030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BF1D4E3-BB11-26BA-6BA2-48CF0CE675B3}"/>
                </a:ext>
              </a:extLst>
            </p:cNvPr>
            <p:cNvSpPr/>
            <p:nvPr/>
          </p:nvSpPr>
          <p:spPr>
            <a:xfrm>
              <a:off x="1209964" y="29971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452BFC-A4D0-4A81-67EF-51C195876831}"/>
                </a:ext>
              </a:extLst>
            </p:cNvPr>
            <p:cNvSpPr/>
            <p:nvPr/>
          </p:nvSpPr>
          <p:spPr>
            <a:xfrm>
              <a:off x="1209964" y="34913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99A7AED-B38A-6DDE-0B30-D5C44B5322C1}"/>
                </a:ext>
              </a:extLst>
            </p:cNvPr>
            <p:cNvSpPr/>
            <p:nvPr/>
          </p:nvSpPr>
          <p:spPr>
            <a:xfrm>
              <a:off x="1209964" y="39854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B68E9C5-78FF-D7C2-DDB8-6764EFA6EBD4}"/>
                </a:ext>
              </a:extLst>
            </p:cNvPr>
            <p:cNvSpPr/>
            <p:nvPr/>
          </p:nvSpPr>
          <p:spPr>
            <a:xfrm>
              <a:off x="1209964" y="44934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320F408-787C-9CC3-FBFE-E3F11077F061}"/>
                </a:ext>
              </a:extLst>
            </p:cNvPr>
            <p:cNvSpPr/>
            <p:nvPr/>
          </p:nvSpPr>
          <p:spPr>
            <a:xfrm>
              <a:off x="1209964" y="50014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61824F-7010-AA2B-A449-DEF35E091444}"/>
                </a:ext>
              </a:extLst>
            </p:cNvPr>
            <p:cNvSpPr/>
            <p:nvPr/>
          </p:nvSpPr>
          <p:spPr>
            <a:xfrm>
              <a:off x="1209964" y="55094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7481ABB-B77F-A1DB-9E72-D8B2FF6A57DB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1879600" y="18103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C98EC12-A8C8-2F39-C21A-D6DDF0E0927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879600" y="23229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29567E9-2121-1679-B163-1BFF4F0761D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1879600" y="28355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A21C8D0-9621-C4EA-F17B-FF3263695DE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1879600" y="33297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720E2E9-A16E-0716-5933-81547E972BA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1879600" y="38238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030CBBB8-B30F-C2E3-A1EF-652AE0309718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1879600" y="43179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C36D3441-047C-9311-5399-596C270AEDC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1879600" y="48260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1C3F53D-24D0-B51B-48E1-3C11F6507BF9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1879600" y="53339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89F9AE03-BBD8-FD8B-C41A-F6DDD2482786}"/>
                </a:ext>
              </a:extLst>
            </p:cNvPr>
            <p:cNvSpPr/>
            <p:nvPr/>
          </p:nvSpPr>
          <p:spPr>
            <a:xfrm>
              <a:off x="1779587" y="13120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B0358C-41A3-EBCC-E424-567B3251FC51}"/>
                </a:ext>
              </a:extLst>
            </p:cNvPr>
            <p:cNvSpPr txBox="1"/>
            <p:nvPr/>
          </p:nvSpPr>
          <p:spPr>
            <a:xfrm>
              <a:off x="1209964" y="10344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90BCF6-7D8C-EE0B-6A28-7425C6916F4C}"/>
                </a:ext>
              </a:extLst>
            </p:cNvPr>
            <p:cNvSpPr txBox="1"/>
            <p:nvPr/>
          </p:nvSpPr>
          <p:spPr>
            <a:xfrm>
              <a:off x="1209964" y="60077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35" name="Chave Direita 34">
              <a:extLst>
                <a:ext uri="{FF2B5EF4-FFF2-40B4-BE49-F238E27FC236}">
                  <a16:creationId xmlns:a16="http://schemas.microsoft.com/office/drawing/2014/main" id="{F144167C-54A2-BB10-9FF6-9DB5274B6E7F}"/>
                </a:ext>
              </a:extLst>
            </p:cNvPr>
            <p:cNvSpPr/>
            <p:nvPr/>
          </p:nvSpPr>
          <p:spPr>
            <a:xfrm>
              <a:off x="2689860" y="1477818"/>
              <a:ext cx="167640" cy="185189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14E1BED6-598F-1F97-0D3C-5805C0F28572}"/>
                </a:ext>
              </a:extLst>
            </p:cNvPr>
            <p:cNvSpPr txBox="1"/>
            <p:nvPr/>
          </p:nvSpPr>
          <p:spPr>
            <a:xfrm>
              <a:off x="2773680" y="1988264"/>
              <a:ext cx="15544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Extraem características gerais, independentemente da tarefa.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AA68691D-6B4D-03F1-B0D5-6EAAC3E17ED7}"/>
              </a:ext>
            </a:extLst>
          </p:cNvPr>
          <p:cNvGrpSpPr/>
          <p:nvPr/>
        </p:nvGrpSpPr>
        <p:grpSpPr>
          <a:xfrm>
            <a:off x="4719667" y="1017061"/>
            <a:ext cx="2882898" cy="5281073"/>
            <a:chOff x="6336031" y="1188336"/>
            <a:chExt cx="2882898" cy="5281073"/>
          </a:xfrm>
        </p:grpSpPr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80BED1C4-8203-FC9F-CD5E-F1DA85834CDA}"/>
                </a:ext>
              </a:extLst>
            </p:cNvPr>
            <p:cNvSpPr/>
            <p:nvPr/>
          </p:nvSpPr>
          <p:spPr>
            <a:xfrm>
              <a:off x="6336031" y="3529550"/>
              <a:ext cx="1470025" cy="99006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eta: para Baixo 39">
              <a:extLst>
                <a:ext uri="{FF2B5EF4-FFF2-40B4-BE49-F238E27FC236}">
                  <a16:creationId xmlns:a16="http://schemas.microsoft.com/office/drawing/2014/main" id="{C7539526-B2D6-A6F1-648F-2C98BE3015BB}"/>
                </a:ext>
              </a:extLst>
            </p:cNvPr>
            <p:cNvSpPr/>
            <p:nvPr/>
          </p:nvSpPr>
          <p:spPr>
            <a:xfrm>
              <a:off x="6959918" y="5995883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073A68B5-C88C-C54A-2798-8953B99A5677}"/>
                </a:ext>
              </a:extLst>
            </p:cNvPr>
            <p:cNvSpPr/>
            <p:nvPr/>
          </p:nvSpPr>
          <p:spPr>
            <a:xfrm>
              <a:off x="6390295" y="163170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3E58977B-10DF-E318-3D27-D9BB950B9A8A}"/>
                </a:ext>
              </a:extLst>
            </p:cNvPr>
            <p:cNvSpPr/>
            <p:nvPr/>
          </p:nvSpPr>
          <p:spPr>
            <a:xfrm>
              <a:off x="6390295" y="214432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830CB3B1-56E4-A187-9A76-C96EB7E409B1}"/>
                </a:ext>
              </a:extLst>
            </p:cNvPr>
            <p:cNvSpPr/>
            <p:nvPr/>
          </p:nvSpPr>
          <p:spPr>
            <a:xfrm>
              <a:off x="6390295" y="265694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6B31E094-8073-A8D2-F909-D19BE8E022B3}"/>
                </a:ext>
              </a:extLst>
            </p:cNvPr>
            <p:cNvSpPr/>
            <p:nvPr/>
          </p:nvSpPr>
          <p:spPr>
            <a:xfrm>
              <a:off x="6390295" y="315108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9A8C0692-A6F3-7109-10D8-6C39F27844CD}"/>
                </a:ext>
              </a:extLst>
            </p:cNvPr>
            <p:cNvSpPr/>
            <p:nvPr/>
          </p:nvSpPr>
          <p:spPr>
            <a:xfrm>
              <a:off x="6390295" y="364523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3E5ECEF5-74AE-7FB0-B496-D2B75E4D2A60}"/>
                </a:ext>
              </a:extLst>
            </p:cNvPr>
            <p:cNvSpPr/>
            <p:nvPr/>
          </p:nvSpPr>
          <p:spPr>
            <a:xfrm>
              <a:off x="6390295" y="413937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E405DF88-0506-B2DC-67F6-352BC6B627D7}"/>
                </a:ext>
              </a:extLst>
            </p:cNvPr>
            <p:cNvSpPr/>
            <p:nvPr/>
          </p:nvSpPr>
          <p:spPr>
            <a:xfrm>
              <a:off x="6390295" y="464738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8D9D21D9-DA7B-325B-BDDE-BDE377ADECC6}"/>
                </a:ext>
              </a:extLst>
            </p:cNvPr>
            <p:cNvSpPr/>
            <p:nvPr/>
          </p:nvSpPr>
          <p:spPr>
            <a:xfrm>
              <a:off x="6390295" y="515537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438F3E04-B7F1-3AFF-E9FF-34229F878367}"/>
                </a:ext>
              </a:extLst>
            </p:cNvPr>
            <p:cNvSpPr/>
            <p:nvPr/>
          </p:nvSpPr>
          <p:spPr>
            <a:xfrm>
              <a:off x="6390295" y="566337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66540963-3A22-3C89-F842-156B897DF04E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7059931" y="196421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012572EC-23A5-F095-87FF-D412DC186C76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7059931" y="2476833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60F7441F-A8AF-19B1-5A06-D9686FBD5C63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7059931" y="2989451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389C79ED-9916-9A01-94BA-1BA7A1E93AF8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7059931" y="3483596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FF559693-45DD-43F3-4948-52A1861B157F}"/>
                </a:ext>
              </a:extLst>
            </p:cNvPr>
            <p:cNvCxnSpPr>
              <a:stCxn id="45" idx="2"/>
              <a:endCxn id="46" idx="0"/>
            </p:cNvCxnSpPr>
            <p:nvPr/>
          </p:nvCxnSpPr>
          <p:spPr>
            <a:xfrm>
              <a:off x="7059931" y="3977741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D12FE958-61F3-8EE3-046D-380897599785}"/>
                </a:ext>
              </a:extLst>
            </p:cNvPr>
            <p:cNvCxnSpPr>
              <a:stCxn id="46" idx="2"/>
              <a:endCxn id="47" idx="0"/>
            </p:cNvCxnSpPr>
            <p:nvPr/>
          </p:nvCxnSpPr>
          <p:spPr>
            <a:xfrm>
              <a:off x="7059931" y="4471886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9B75C011-8D4B-272E-45D4-D5C5E1EEAE3F}"/>
                </a:ext>
              </a:extLst>
            </p:cNvPr>
            <p:cNvCxnSpPr>
              <a:stCxn id="47" idx="2"/>
              <a:endCxn id="48" idx="0"/>
            </p:cNvCxnSpPr>
            <p:nvPr/>
          </p:nvCxnSpPr>
          <p:spPr>
            <a:xfrm>
              <a:off x="7059931" y="4979891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C598FBFD-FAF5-A26E-B7AA-D20E454EE68F}"/>
                </a:ext>
              </a:extLst>
            </p:cNvPr>
            <p:cNvCxnSpPr>
              <a:stCxn id="48" idx="2"/>
              <a:endCxn id="49" idx="0"/>
            </p:cNvCxnSpPr>
            <p:nvPr/>
          </p:nvCxnSpPr>
          <p:spPr>
            <a:xfrm>
              <a:off x="7059931" y="5487887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Seta: para Baixo 57">
              <a:extLst>
                <a:ext uri="{FF2B5EF4-FFF2-40B4-BE49-F238E27FC236}">
                  <a16:creationId xmlns:a16="http://schemas.microsoft.com/office/drawing/2014/main" id="{C2C51BD9-2186-E49E-A0AB-17825BF20B6E}"/>
                </a:ext>
              </a:extLst>
            </p:cNvPr>
            <p:cNvSpPr/>
            <p:nvPr/>
          </p:nvSpPr>
          <p:spPr>
            <a:xfrm>
              <a:off x="6959918" y="1465957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208AAE48-F192-7686-8B53-A229B538B4AC}"/>
                </a:ext>
              </a:extLst>
            </p:cNvPr>
            <p:cNvSpPr txBox="1"/>
            <p:nvPr/>
          </p:nvSpPr>
          <p:spPr>
            <a:xfrm>
              <a:off x="6390295" y="1188336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9D0C515-326E-5559-5736-0FA8083344B7}"/>
                </a:ext>
              </a:extLst>
            </p:cNvPr>
            <p:cNvSpPr txBox="1"/>
            <p:nvPr/>
          </p:nvSpPr>
          <p:spPr>
            <a:xfrm>
              <a:off x="6390295" y="6161632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61" name="Chave Direita 60">
              <a:extLst>
                <a:ext uri="{FF2B5EF4-FFF2-40B4-BE49-F238E27FC236}">
                  <a16:creationId xmlns:a16="http://schemas.microsoft.com/office/drawing/2014/main" id="{1222614C-B0A9-C5F6-511F-1664DEE222C7}"/>
                </a:ext>
              </a:extLst>
            </p:cNvPr>
            <p:cNvSpPr/>
            <p:nvPr/>
          </p:nvSpPr>
          <p:spPr>
            <a:xfrm>
              <a:off x="7870191" y="3529550"/>
              <a:ext cx="167640" cy="9900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BC42D5D7-691C-CE6E-D061-BAC083D14CB0}"/>
                </a:ext>
              </a:extLst>
            </p:cNvPr>
            <p:cNvSpPr txBox="1"/>
            <p:nvPr/>
          </p:nvSpPr>
          <p:spPr>
            <a:xfrm>
              <a:off x="7954011" y="3657598"/>
              <a:ext cx="12649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Extraem características específicas da tarefa.</a:t>
              </a: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08F208CC-770A-C0BD-BAD8-611689EEA5FB}"/>
              </a:ext>
            </a:extLst>
          </p:cNvPr>
          <p:cNvGrpSpPr/>
          <p:nvPr/>
        </p:nvGrpSpPr>
        <p:grpSpPr>
          <a:xfrm>
            <a:off x="8437911" y="943144"/>
            <a:ext cx="2673434" cy="5281073"/>
            <a:chOff x="8437911" y="943144"/>
            <a:chExt cx="2673434" cy="5281073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40920F2-5980-2F9F-B0F1-3758EA2C72C1}"/>
                </a:ext>
              </a:extLst>
            </p:cNvPr>
            <p:cNvSpPr/>
            <p:nvPr/>
          </p:nvSpPr>
          <p:spPr>
            <a:xfrm>
              <a:off x="8437911" y="4291127"/>
              <a:ext cx="1451419" cy="150721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Seta: para Baixo 4">
              <a:extLst>
                <a:ext uri="{FF2B5EF4-FFF2-40B4-BE49-F238E27FC236}">
                  <a16:creationId xmlns:a16="http://schemas.microsoft.com/office/drawing/2014/main" id="{A3005B4E-941E-55F1-1C24-1119CFDCD12E}"/>
                </a:ext>
              </a:extLst>
            </p:cNvPr>
            <p:cNvSpPr/>
            <p:nvPr/>
          </p:nvSpPr>
          <p:spPr>
            <a:xfrm>
              <a:off x="9061798" y="5750691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7561A55D-DBEF-08DE-9053-D0D1B8208595}"/>
                </a:ext>
              </a:extLst>
            </p:cNvPr>
            <p:cNvSpPr/>
            <p:nvPr/>
          </p:nvSpPr>
          <p:spPr>
            <a:xfrm>
              <a:off x="8492175" y="138651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3260A36-A2EF-CE49-B21D-7247ED51E48D}"/>
                </a:ext>
              </a:extLst>
            </p:cNvPr>
            <p:cNvSpPr/>
            <p:nvPr/>
          </p:nvSpPr>
          <p:spPr>
            <a:xfrm>
              <a:off x="8492175" y="189913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C55F477-D248-5394-5105-BA3FB5F70C00}"/>
                </a:ext>
              </a:extLst>
            </p:cNvPr>
            <p:cNvSpPr/>
            <p:nvPr/>
          </p:nvSpPr>
          <p:spPr>
            <a:xfrm>
              <a:off x="8492175" y="241175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2DA6AEB0-F806-E948-DBC7-5C843748703E}"/>
                </a:ext>
              </a:extLst>
            </p:cNvPr>
            <p:cNvSpPr/>
            <p:nvPr/>
          </p:nvSpPr>
          <p:spPr>
            <a:xfrm>
              <a:off x="8492175" y="290589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E44D94D-EBB8-78FB-8AB4-B97E3D4B77A2}"/>
                </a:ext>
              </a:extLst>
            </p:cNvPr>
            <p:cNvSpPr/>
            <p:nvPr/>
          </p:nvSpPr>
          <p:spPr>
            <a:xfrm>
              <a:off x="8492175" y="340004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70E78103-B09E-AAC5-7C34-6A76A5F92445}"/>
                </a:ext>
              </a:extLst>
            </p:cNvPr>
            <p:cNvSpPr/>
            <p:nvPr/>
          </p:nvSpPr>
          <p:spPr>
            <a:xfrm>
              <a:off x="8492175" y="389418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5FA87FA-6046-13D5-F8B3-4E411A37A546}"/>
                </a:ext>
              </a:extLst>
            </p:cNvPr>
            <p:cNvSpPr/>
            <p:nvPr/>
          </p:nvSpPr>
          <p:spPr>
            <a:xfrm>
              <a:off x="8492175" y="44021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11F95FF-64C6-90A2-EF9A-826651FE65CE}"/>
                </a:ext>
              </a:extLst>
            </p:cNvPr>
            <p:cNvSpPr/>
            <p:nvPr/>
          </p:nvSpPr>
          <p:spPr>
            <a:xfrm>
              <a:off x="8492175" y="49101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5B758978-54FC-17B7-B198-A986B704C90D}"/>
                </a:ext>
              </a:extLst>
            </p:cNvPr>
            <p:cNvSpPr/>
            <p:nvPr/>
          </p:nvSpPr>
          <p:spPr>
            <a:xfrm>
              <a:off x="8492175" y="541818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E3720D25-CA97-8160-C80B-D703D6F020D1}"/>
                </a:ext>
              </a:extLst>
            </p:cNvPr>
            <p:cNvCxnSpPr>
              <a:stCxn id="14" idx="2"/>
              <a:endCxn id="16" idx="0"/>
            </p:cNvCxnSpPr>
            <p:nvPr/>
          </p:nvCxnSpPr>
          <p:spPr>
            <a:xfrm>
              <a:off x="9161811" y="1719023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631E755F-380D-4F9B-3850-DB72A0C8A6F5}"/>
                </a:ext>
              </a:extLst>
            </p:cNvPr>
            <p:cNvCxnSpPr>
              <a:stCxn id="16" idx="2"/>
              <a:endCxn id="18" idx="0"/>
            </p:cNvCxnSpPr>
            <p:nvPr/>
          </p:nvCxnSpPr>
          <p:spPr>
            <a:xfrm>
              <a:off x="9161811" y="2231641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17E7082D-2861-14E2-5D00-37A290B77425}"/>
                </a:ext>
              </a:extLst>
            </p:cNvPr>
            <p:cNvCxnSpPr>
              <a:stCxn id="18" idx="2"/>
              <a:endCxn id="20" idx="0"/>
            </p:cNvCxnSpPr>
            <p:nvPr/>
          </p:nvCxnSpPr>
          <p:spPr>
            <a:xfrm>
              <a:off x="9161811" y="274425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DE6CD969-BD22-2A52-1C59-135AA7B1537B}"/>
                </a:ext>
              </a:extLst>
            </p:cNvPr>
            <p:cNvCxnSpPr>
              <a:stCxn id="20" idx="2"/>
              <a:endCxn id="22" idx="0"/>
            </p:cNvCxnSpPr>
            <p:nvPr/>
          </p:nvCxnSpPr>
          <p:spPr>
            <a:xfrm>
              <a:off x="9161811" y="323840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9CEAF57A-4080-3C02-9BB8-19F3E5DA5ED3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>
              <a:off x="9161811" y="373254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51959DD3-765D-74B6-20A4-26BD297A4CD5}"/>
                </a:ext>
              </a:extLst>
            </p:cNvPr>
            <p:cNvCxnSpPr>
              <a:stCxn id="24" idx="2"/>
              <a:endCxn id="26" idx="0"/>
            </p:cNvCxnSpPr>
            <p:nvPr/>
          </p:nvCxnSpPr>
          <p:spPr>
            <a:xfrm>
              <a:off x="9161811" y="4226694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8815EAC2-8272-7A1B-5018-ED6CDC8ACC27}"/>
                </a:ext>
              </a:extLst>
            </p:cNvPr>
            <p:cNvCxnSpPr>
              <a:stCxn id="26" idx="2"/>
              <a:endCxn id="28" idx="0"/>
            </p:cNvCxnSpPr>
            <p:nvPr/>
          </p:nvCxnSpPr>
          <p:spPr>
            <a:xfrm>
              <a:off x="9161811" y="47346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D1815A9D-2418-6F54-7F4B-B47D1F955D5C}"/>
                </a:ext>
              </a:extLst>
            </p:cNvPr>
            <p:cNvCxnSpPr>
              <a:stCxn id="28" idx="2"/>
              <a:endCxn id="38" idx="0"/>
            </p:cNvCxnSpPr>
            <p:nvPr/>
          </p:nvCxnSpPr>
          <p:spPr>
            <a:xfrm>
              <a:off x="9161811" y="5242695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Seta: para Baixo 71">
              <a:extLst>
                <a:ext uri="{FF2B5EF4-FFF2-40B4-BE49-F238E27FC236}">
                  <a16:creationId xmlns:a16="http://schemas.microsoft.com/office/drawing/2014/main" id="{C14161EC-2E86-D7C2-14DA-A773B9CA3FF3}"/>
                </a:ext>
              </a:extLst>
            </p:cNvPr>
            <p:cNvSpPr/>
            <p:nvPr/>
          </p:nvSpPr>
          <p:spPr>
            <a:xfrm>
              <a:off x="9061798" y="122076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76F0D932-47AF-7A56-51FA-4D1DE8770D5E}"/>
                </a:ext>
              </a:extLst>
            </p:cNvPr>
            <p:cNvSpPr txBox="1"/>
            <p:nvPr/>
          </p:nvSpPr>
          <p:spPr>
            <a:xfrm>
              <a:off x="8492175" y="9431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F0151195-620C-0771-AD7B-463629D428FC}"/>
                </a:ext>
              </a:extLst>
            </p:cNvPr>
            <p:cNvSpPr txBox="1"/>
            <p:nvPr/>
          </p:nvSpPr>
          <p:spPr>
            <a:xfrm>
              <a:off x="8492175" y="5916440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75" name="Chave Direita 74">
              <a:extLst>
                <a:ext uri="{FF2B5EF4-FFF2-40B4-BE49-F238E27FC236}">
                  <a16:creationId xmlns:a16="http://schemas.microsoft.com/office/drawing/2014/main" id="{D3A5B122-0DAA-39A4-138A-0A3DFF45A1D7}"/>
                </a:ext>
              </a:extLst>
            </p:cNvPr>
            <p:cNvSpPr/>
            <p:nvPr/>
          </p:nvSpPr>
          <p:spPr>
            <a:xfrm>
              <a:off x="9972071" y="4402189"/>
              <a:ext cx="167640" cy="13485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083DD98A-06F0-7A31-3C7F-CDAAFACDF0FF}"/>
                </a:ext>
              </a:extLst>
            </p:cNvPr>
            <p:cNvSpPr txBox="1"/>
            <p:nvPr/>
          </p:nvSpPr>
          <p:spPr>
            <a:xfrm>
              <a:off x="10055891" y="4854947"/>
              <a:ext cx="1055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Classificação dos objetos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793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F775E780-6DBE-78F6-20AF-B1BEF0147285}"/>
              </a:ext>
            </a:extLst>
          </p:cNvPr>
          <p:cNvGrpSpPr/>
          <p:nvPr/>
        </p:nvGrpSpPr>
        <p:grpSpPr>
          <a:xfrm>
            <a:off x="789279" y="588358"/>
            <a:ext cx="5889736" cy="5625563"/>
            <a:chOff x="789279" y="588358"/>
            <a:chExt cx="5889736" cy="5625563"/>
          </a:xfrm>
        </p:grpSpPr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83F61D44-C2E7-172B-756F-F623D07F2358}"/>
                </a:ext>
              </a:extLst>
            </p:cNvPr>
            <p:cNvSpPr/>
            <p:nvPr/>
          </p:nvSpPr>
          <p:spPr>
            <a:xfrm>
              <a:off x="4928750" y="5738086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F4BBA20-FDCE-A285-D6AF-122CD56243CA}"/>
                </a:ext>
              </a:extLst>
            </p:cNvPr>
            <p:cNvSpPr/>
            <p:nvPr/>
          </p:nvSpPr>
          <p:spPr>
            <a:xfrm>
              <a:off x="4359127" y="137390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A5667B-3EF1-57FA-B6A5-5A884413EF06}"/>
                </a:ext>
              </a:extLst>
            </p:cNvPr>
            <p:cNvSpPr/>
            <p:nvPr/>
          </p:nvSpPr>
          <p:spPr>
            <a:xfrm>
              <a:off x="4359127" y="188652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693378F-E1EE-7220-2E6F-08923B6265E8}"/>
                </a:ext>
              </a:extLst>
            </p:cNvPr>
            <p:cNvSpPr/>
            <p:nvPr/>
          </p:nvSpPr>
          <p:spPr>
            <a:xfrm>
              <a:off x="4359127" y="239914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BF1D4E3-BB11-26BA-6BA2-48CF0CE675B3}"/>
                </a:ext>
              </a:extLst>
            </p:cNvPr>
            <p:cNvSpPr/>
            <p:nvPr/>
          </p:nvSpPr>
          <p:spPr>
            <a:xfrm>
              <a:off x="4359127" y="28932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452BFC-A4D0-4A81-67EF-51C195876831}"/>
                </a:ext>
              </a:extLst>
            </p:cNvPr>
            <p:cNvSpPr/>
            <p:nvPr/>
          </p:nvSpPr>
          <p:spPr>
            <a:xfrm>
              <a:off x="4359127" y="338743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99A7AED-B38A-6DDE-0B30-D5C44B5322C1}"/>
                </a:ext>
              </a:extLst>
            </p:cNvPr>
            <p:cNvSpPr/>
            <p:nvPr/>
          </p:nvSpPr>
          <p:spPr>
            <a:xfrm>
              <a:off x="4359127" y="388158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B68E9C5-78FF-D7C2-DDB8-6764EFA6EBD4}"/>
                </a:ext>
              </a:extLst>
            </p:cNvPr>
            <p:cNvSpPr/>
            <p:nvPr/>
          </p:nvSpPr>
          <p:spPr>
            <a:xfrm>
              <a:off x="4359127" y="438958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320F408-787C-9CC3-FBFE-E3F11077F061}"/>
                </a:ext>
              </a:extLst>
            </p:cNvPr>
            <p:cNvSpPr/>
            <p:nvPr/>
          </p:nvSpPr>
          <p:spPr>
            <a:xfrm>
              <a:off x="4359127" y="4897581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61824F-7010-AA2B-A449-DEF35E091444}"/>
                </a:ext>
              </a:extLst>
            </p:cNvPr>
            <p:cNvSpPr/>
            <p:nvPr/>
          </p:nvSpPr>
          <p:spPr>
            <a:xfrm>
              <a:off x="4359127" y="540557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7481ABB-B77F-A1DB-9E72-D8B2FF6A57DB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5028763" y="1706418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C98EC12-A8C8-2F39-C21A-D6DDF0E0927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5028763" y="2219036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29567E9-2121-1679-B163-1BFF4F0761D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5028763" y="273165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A21C8D0-9621-C4EA-F17B-FF3263695DE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5028763" y="322579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720E2E9-A16E-0716-5933-81547E972BA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5028763" y="371994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030CBBB8-B30F-C2E3-A1EF-652AE0309718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5028763" y="4214089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C36D3441-047C-9311-5399-596C270AEDC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5028763" y="4722094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1C3F53D-24D0-B51B-48E1-3C11F6507BF9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5028763" y="5230090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89F9AE03-BBD8-FD8B-C41A-F6DDD2482786}"/>
                </a:ext>
              </a:extLst>
            </p:cNvPr>
            <p:cNvSpPr/>
            <p:nvPr/>
          </p:nvSpPr>
          <p:spPr>
            <a:xfrm>
              <a:off x="4928750" y="1208160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B0358C-41A3-EBCC-E424-567B3251FC51}"/>
                </a:ext>
              </a:extLst>
            </p:cNvPr>
            <p:cNvSpPr txBox="1"/>
            <p:nvPr/>
          </p:nvSpPr>
          <p:spPr>
            <a:xfrm>
              <a:off x="4359127" y="930539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90BCF6-7D8C-EE0B-6A28-7425C6916F4C}"/>
                </a:ext>
              </a:extLst>
            </p:cNvPr>
            <p:cNvSpPr txBox="1"/>
            <p:nvPr/>
          </p:nvSpPr>
          <p:spPr>
            <a:xfrm>
              <a:off x="4359127" y="5903835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78" name="Seta: para Baixo 77">
              <a:extLst>
                <a:ext uri="{FF2B5EF4-FFF2-40B4-BE49-F238E27FC236}">
                  <a16:creationId xmlns:a16="http://schemas.microsoft.com/office/drawing/2014/main" id="{63D7D293-426F-F988-EF85-B8D4F907F930}"/>
                </a:ext>
              </a:extLst>
            </p:cNvPr>
            <p:cNvSpPr/>
            <p:nvPr/>
          </p:nvSpPr>
          <p:spPr>
            <a:xfrm>
              <a:off x="1960853" y="57403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B32A7399-0970-3E36-0FC5-7A81B7DC13C5}"/>
                </a:ext>
              </a:extLst>
            </p:cNvPr>
            <p:cNvSpPr/>
            <p:nvPr/>
          </p:nvSpPr>
          <p:spPr>
            <a:xfrm>
              <a:off x="1391230" y="13762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7B18C975-0B0A-CFB8-53AA-C557066844FE}"/>
                </a:ext>
              </a:extLst>
            </p:cNvPr>
            <p:cNvSpPr/>
            <p:nvPr/>
          </p:nvSpPr>
          <p:spPr>
            <a:xfrm>
              <a:off x="1391230" y="18888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F514ED41-A159-4741-7A3B-B8E0109BD909}"/>
                </a:ext>
              </a:extLst>
            </p:cNvPr>
            <p:cNvSpPr/>
            <p:nvPr/>
          </p:nvSpPr>
          <p:spPr>
            <a:xfrm>
              <a:off x="1391230" y="24014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CDFAF7CC-B659-3701-C40F-E3FD41B26F38}"/>
                </a:ext>
              </a:extLst>
            </p:cNvPr>
            <p:cNvSpPr/>
            <p:nvPr/>
          </p:nvSpPr>
          <p:spPr>
            <a:xfrm>
              <a:off x="1391230" y="28955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8FB541C8-15FE-E42E-B76E-60A0B3629D03}"/>
                </a:ext>
              </a:extLst>
            </p:cNvPr>
            <p:cNvSpPr/>
            <p:nvPr/>
          </p:nvSpPr>
          <p:spPr>
            <a:xfrm>
              <a:off x="1391230" y="33897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014D1BA9-671B-BF10-9810-1C67CEAFAA29}"/>
                </a:ext>
              </a:extLst>
            </p:cNvPr>
            <p:cNvSpPr/>
            <p:nvPr/>
          </p:nvSpPr>
          <p:spPr>
            <a:xfrm>
              <a:off x="1391230" y="38838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408C8A79-09A3-E9F5-91DB-F169E24FE090}"/>
                </a:ext>
              </a:extLst>
            </p:cNvPr>
            <p:cNvSpPr/>
            <p:nvPr/>
          </p:nvSpPr>
          <p:spPr>
            <a:xfrm>
              <a:off x="1391230" y="43918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091A0ADC-5ABA-0279-CD84-CDB7C1B0B5C2}"/>
                </a:ext>
              </a:extLst>
            </p:cNvPr>
            <p:cNvSpPr/>
            <p:nvPr/>
          </p:nvSpPr>
          <p:spPr>
            <a:xfrm>
              <a:off x="1391230" y="48998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CDA40689-F4DB-B8D2-4DD6-E25A7FCA9D5F}"/>
                </a:ext>
              </a:extLst>
            </p:cNvPr>
            <p:cNvSpPr/>
            <p:nvPr/>
          </p:nvSpPr>
          <p:spPr>
            <a:xfrm>
              <a:off x="1391230" y="54078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88" name="Conector de Seta Reta 87">
              <a:extLst>
                <a:ext uri="{FF2B5EF4-FFF2-40B4-BE49-F238E27FC236}">
                  <a16:creationId xmlns:a16="http://schemas.microsoft.com/office/drawing/2014/main" id="{D19B9FB1-3622-C0AD-4849-B6E472B31E39}"/>
                </a:ext>
              </a:extLst>
            </p:cNvPr>
            <p:cNvCxnSpPr>
              <a:stCxn id="79" idx="2"/>
              <a:endCxn id="80" idx="0"/>
            </p:cNvCxnSpPr>
            <p:nvPr/>
          </p:nvCxnSpPr>
          <p:spPr>
            <a:xfrm>
              <a:off x="2060866" y="17087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0078A81D-C424-F267-8A72-11C5E85F7024}"/>
                </a:ext>
              </a:extLst>
            </p:cNvPr>
            <p:cNvCxnSpPr>
              <a:stCxn id="80" idx="2"/>
              <a:endCxn id="81" idx="0"/>
            </p:cNvCxnSpPr>
            <p:nvPr/>
          </p:nvCxnSpPr>
          <p:spPr>
            <a:xfrm>
              <a:off x="2060866" y="22213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17F36F0A-A0E5-7E4E-EC7B-EE2BF0C6D1D8}"/>
                </a:ext>
              </a:extLst>
            </p:cNvPr>
            <p:cNvCxnSpPr>
              <a:stCxn id="81" idx="2"/>
              <a:endCxn id="82" idx="0"/>
            </p:cNvCxnSpPr>
            <p:nvPr/>
          </p:nvCxnSpPr>
          <p:spPr>
            <a:xfrm>
              <a:off x="2060866" y="27339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233D915D-80F7-D272-16AF-2AAD99B4C834}"/>
                </a:ext>
              </a:extLst>
            </p:cNvPr>
            <p:cNvCxnSpPr>
              <a:stCxn id="82" idx="2"/>
              <a:endCxn id="83" idx="0"/>
            </p:cNvCxnSpPr>
            <p:nvPr/>
          </p:nvCxnSpPr>
          <p:spPr>
            <a:xfrm>
              <a:off x="2060866" y="32281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83992D1C-6AE7-2FF3-DCBC-CC3C83F977FF}"/>
                </a:ext>
              </a:extLst>
            </p:cNvPr>
            <p:cNvCxnSpPr>
              <a:stCxn id="83" idx="2"/>
              <a:endCxn id="84" idx="0"/>
            </p:cNvCxnSpPr>
            <p:nvPr/>
          </p:nvCxnSpPr>
          <p:spPr>
            <a:xfrm>
              <a:off x="2060866" y="37222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5430FAD8-804A-9F9F-A823-5E1F5892DA2A}"/>
                </a:ext>
              </a:extLst>
            </p:cNvPr>
            <p:cNvCxnSpPr>
              <a:stCxn id="84" idx="2"/>
              <a:endCxn id="85" idx="0"/>
            </p:cNvCxnSpPr>
            <p:nvPr/>
          </p:nvCxnSpPr>
          <p:spPr>
            <a:xfrm>
              <a:off x="2060866" y="42163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12F522B-D7EA-35A0-6803-398BF5DC4F62}"/>
                </a:ext>
              </a:extLst>
            </p:cNvPr>
            <p:cNvCxnSpPr>
              <a:stCxn id="85" idx="2"/>
              <a:endCxn id="86" idx="0"/>
            </p:cNvCxnSpPr>
            <p:nvPr/>
          </p:nvCxnSpPr>
          <p:spPr>
            <a:xfrm>
              <a:off x="2060866" y="47244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CFE8AC50-0F82-0DFC-4774-988710FA4F45}"/>
                </a:ext>
              </a:extLst>
            </p:cNvPr>
            <p:cNvCxnSpPr>
              <a:stCxn id="86" idx="2"/>
              <a:endCxn id="87" idx="0"/>
            </p:cNvCxnSpPr>
            <p:nvPr/>
          </p:nvCxnSpPr>
          <p:spPr>
            <a:xfrm>
              <a:off x="2060866" y="52323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Seta: para Baixo 95">
              <a:extLst>
                <a:ext uri="{FF2B5EF4-FFF2-40B4-BE49-F238E27FC236}">
                  <a16:creationId xmlns:a16="http://schemas.microsoft.com/office/drawing/2014/main" id="{AF194720-DC82-733E-F5BF-A08D1F44C0E3}"/>
                </a:ext>
              </a:extLst>
            </p:cNvPr>
            <p:cNvSpPr/>
            <p:nvPr/>
          </p:nvSpPr>
          <p:spPr>
            <a:xfrm>
              <a:off x="1960853" y="12104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E77B5766-8447-171B-A175-11ACABC8061A}"/>
                </a:ext>
              </a:extLst>
            </p:cNvPr>
            <p:cNvSpPr txBox="1"/>
            <p:nvPr/>
          </p:nvSpPr>
          <p:spPr>
            <a:xfrm>
              <a:off x="1391230" y="9328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A6289E6C-AC61-3D9E-6C27-23959BD696B6}"/>
                </a:ext>
              </a:extLst>
            </p:cNvPr>
            <p:cNvSpPr txBox="1"/>
            <p:nvPr/>
          </p:nvSpPr>
          <p:spPr>
            <a:xfrm>
              <a:off x="1391230" y="59061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60E68C4C-84EE-C2C7-754A-C4B1C11E0050}"/>
                </a:ext>
              </a:extLst>
            </p:cNvPr>
            <p:cNvSpPr txBox="1"/>
            <p:nvPr/>
          </p:nvSpPr>
          <p:spPr>
            <a:xfrm>
              <a:off x="789279" y="60033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pré-treinada</a:t>
              </a:r>
            </a:p>
          </p:txBody>
        </p:sp>
        <p:sp>
          <p:nvSpPr>
            <p:cNvPr id="102" name="Chave Direita 101">
              <a:extLst>
                <a:ext uri="{FF2B5EF4-FFF2-40B4-BE49-F238E27FC236}">
                  <a16:creationId xmlns:a16="http://schemas.microsoft.com/office/drawing/2014/main" id="{6344683D-9076-CAF7-6465-25FB2764AFBB}"/>
                </a:ext>
              </a:extLst>
            </p:cNvPr>
            <p:cNvSpPr/>
            <p:nvPr/>
          </p:nvSpPr>
          <p:spPr>
            <a:xfrm>
              <a:off x="3855802" y="1373909"/>
              <a:ext cx="395649" cy="436417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52E069D0-EAA2-F466-C21B-6EAFFA53A7F7}"/>
                </a:ext>
              </a:extLst>
            </p:cNvPr>
            <p:cNvSpPr txBox="1"/>
            <p:nvPr/>
          </p:nvSpPr>
          <p:spPr>
            <a:xfrm>
              <a:off x="2765154" y="3512339"/>
              <a:ext cx="1339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Cópia dos pesos (</a:t>
              </a:r>
              <a:r>
                <a:rPr lang="pt-BR" sz="1200" dirty="0" err="1"/>
                <a:t>i.e</a:t>
              </a:r>
              <a:r>
                <a:rPr lang="pt-BR" sz="1200" dirty="0"/>
                <a:t>, transferência do aprendizado)</a:t>
              </a:r>
            </a:p>
          </p:txBody>
        </p:sp>
        <p:sp>
          <p:nvSpPr>
            <p:cNvPr id="104" name="Seta: para a Direita 103">
              <a:extLst>
                <a:ext uri="{FF2B5EF4-FFF2-40B4-BE49-F238E27FC236}">
                  <a16:creationId xmlns:a16="http://schemas.microsoft.com/office/drawing/2014/main" id="{DFAC9BE0-573F-E975-6022-7C1DC5F95803}"/>
                </a:ext>
              </a:extLst>
            </p:cNvPr>
            <p:cNvSpPr/>
            <p:nvPr/>
          </p:nvSpPr>
          <p:spPr>
            <a:xfrm>
              <a:off x="2926783" y="3099012"/>
              <a:ext cx="929019" cy="41332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D929414-7BEB-2D73-376A-D34EAE96AA4D}"/>
                </a:ext>
              </a:extLst>
            </p:cNvPr>
            <p:cNvSpPr txBox="1"/>
            <p:nvPr/>
          </p:nvSpPr>
          <p:spPr>
            <a:xfrm>
              <a:off x="3614012" y="588358"/>
              <a:ext cx="3029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para nova tarefa</a:t>
              </a:r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2FD0010D-E763-1F75-B40E-8AB0D5F78A6D}"/>
                </a:ext>
              </a:extLst>
            </p:cNvPr>
            <p:cNvSpPr/>
            <p:nvPr/>
          </p:nvSpPr>
          <p:spPr>
            <a:xfrm>
              <a:off x="4293750" y="1263072"/>
              <a:ext cx="1470025" cy="251517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8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FF88873A-7DDE-25F9-FEC9-9637961DFE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4" t="22509" r="54037" b="21178"/>
            <a:stretch/>
          </p:blipFill>
          <p:spPr bwMode="auto">
            <a:xfrm>
              <a:off x="5900883" y="1886527"/>
              <a:ext cx="541483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1533EB01-D363-1C77-7D11-F872CF3E279F}"/>
                </a:ext>
              </a:extLst>
            </p:cNvPr>
            <p:cNvSpPr txBox="1"/>
            <p:nvPr/>
          </p:nvSpPr>
          <p:spPr>
            <a:xfrm>
              <a:off x="5707353" y="274468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Pesos congelados</a:t>
              </a:r>
            </a:p>
          </p:txBody>
        </p:sp>
        <p:pic>
          <p:nvPicPr>
            <p:cNvPr id="110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4CFE8804-2405-3523-0C04-7BE6DFAC43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3" t="22509" r="13350" b="21178"/>
            <a:stretch/>
          </p:blipFill>
          <p:spPr bwMode="auto">
            <a:xfrm>
              <a:off x="5889915" y="4389585"/>
              <a:ext cx="552451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34652589-47ED-3849-070F-F77E3AF69994}"/>
                </a:ext>
              </a:extLst>
            </p:cNvPr>
            <p:cNvSpPr txBox="1"/>
            <p:nvPr/>
          </p:nvSpPr>
          <p:spPr>
            <a:xfrm>
              <a:off x="5663156" y="514480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Ajuste fino dos pesos</a:t>
              </a:r>
            </a:p>
          </p:txBody>
        </p:sp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4D2E29F2-EC0E-4C6A-15F9-130AE2FEEE55}"/>
                </a:ext>
              </a:extLst>
            </p:cNvPr>
            <p:cNvSpPr/>
            <p:nvPr/>
          </p:nvSpPr>
          <p:spPr>
            <a:xfrm>
              <a:off x="4288138" y="3803006"/>
              <a:ext cx="1470025" cy="19923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276268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Sensibilidade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883" y="1825624"/>
            <a:ext cx="6318607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 essência do sobreajuste é extrair, sem saber, parte da variação residual (ou seja, o ruído), como se essa variação representasse o padrão geral por trás dos dados.</a:t>
            </a:r>
          </a:p>
          <a:p>
            <a:r>
              <a:rPr lang="pt-BR" dirty="0"/>
              <a:t>Um modelo muito flexível apresenta alta variância.</a:t>
            </a:r>
          </a:p>
          <a:p>
            <a:r>
              <a:rPr lang="pt-BR" dirty="0"/>
              <a:t>Isso</a:t>
            </a:r>
            <a:r>
              <a:rPr lang="pt-BR" b="0" i="0" dirty="0">
                <a:effectLst/>
              </a:rPr>
              <a:t> significa que o modelo é muito sensível às variações nos dados de treinamento.</a:t>
            </a:r>
            <a:endParaRPr lang="pt-BR" dirty="0"/>
          </a:p>
          <a:p>
            <a:r>
              <a:rPr lang="pt-BR" dirty="0"/>
              <a:t>Ou seja, ele irá se ajustar tão bem aos dados que vai aprender até o ruído presente nas amostras.</a:t>
            </a:r>
          </a:p>
          <a:p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EA6DD7-9C22-986C-BD49-8D6BFDCF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96" y="2311686"/>
            <a:ext cx="4742523" cy="355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07D2044-CCF1-7544-EB1E-7E7CB8AA9AA1}"/>
              </a:ext>
            </a:extLst>
          </p:cNvPr>
          <p:cNvSpPr txBox="1"/>
          <p:nvPr/>
        </p:nvSpPr>
        <p:spPr>
          <a:xfrm>
            <a:off x="0" y="6581000"/>
            <a:ext cx="2777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Overffiting.ipynb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265765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6B566-D571-BD6F-E0D3-18E76F02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Causas do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25C1B5-093D-0D16-1FAC-FAB201CB8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97629" cy="5032375"/>
          </a:xfrm>
        </p:spPr>
        <p:txBody>
          <a:bodyPr/>
          <a:lstStyle/>
          <a:p>
            <a:r>
              <a:rPr lang="pt-BR" b="1" i="0" dirty="0">
                <a:effectLst/>
              </a:rPr>
              <a:t>Modelo complexo:</a:t>
            </a:r>
            <a:r>
              <a:rPr lang="pt-BR" b="0" i="0" dirty="0">
                <a:effectLst/>
              </a:rPr>
              <a:t> Um modelo muito complexo, com muitos parâmetros, tem uma alta capacidade (ou flexibilidade) de representação e pode se ajustar demais aos dados.</a:t>
            </a:r>
          </a:p>
          <a:p>
            <a:r>
              <a:rPr lang="pt-BR" b="1" i="0" dirty="0">
                <a:effectLst/>
              </a:rPr>
              <a:t>Dados insuficientes:</a:t>
            </a:r>
            <a:r>
              <a:rPr lang="pt-BR" b="0" i="0" dirty="0">
                <a:effectLst/>
              </a:rPr>
              <a:t> Quando os dados de treinamento são limitados em quantidade, o modelo pode não ter informações suficientes para generalizar adequadamente.</a:t>
            </a:r>
          </a:p>
          <a:p>
            <a:r>
              <a:rPr lang="pt-BR" b="1" i="0" dirty="0">
                <a:effectLst/>
              </a:rPr>
              <a:t>Ruído nos dados:</a:t>
            </a:r>
            <a:r>
              <a:rPr lang="pt-BR" b="0" i="0" dirty="0">
                <a:effectLst/>
              </a:rPr>
              <a:t> A presença de ruído ou outliers nos dados de treinamento pode fazer com que o modelo tente ajustar-se a essas variações aleatórias.</a:t>
            </a:r>
          </a:p>
        </p:txBody>
      </p:sp>
    </p:spTree>
    <p:extLst>
      <p:ext uri="{BB962C8B-B14F-4D97-AF65-F5344CB8AC3E}">
        <p14:creationId xmlns:p14="http://schemas.microsoft.com/office/powerpoint/2010/main" val="333685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238" y="1825624"/>
            <a:ext cx="6359704" cy="5032375"/>
          </a:xfrm>
        </p:spPr>
        <p:txBody>
          <a:bodyPr/>
          <a:lstStyle/>
          <a:p>
            <a:r>
              <a:rPr lang="pt-BR" b="1" i="0" dirty="0">
                <a:effectLst/>
              </a:rPr>
              <a:t>Conjunto de Validação: </a:t>
            </a:r>
            <a:r>
              <a:rPr lang="pt-BR" b="0" i="0" dirty="0">
                <a:effectLst/>
              </a:rPr>
              <a:t>Dividir o conjunto total de em um conjunto de treinamento e um conjunto de validação e avaliar o erro em ambos os conjuntos.</a:t>
            </a:r>
          </a:p>
          <a:p>
            <a:r>
              <a:rPr lang="pt-BR" b="0" i="0" dirty="0">
                <a:effectLst/>
              </a:rPr>
              <a:t>Se o desempenho no conjunto de validação for significativamente pior do que no conjunto de treinamento, é um sinal de possível sobreajuste.</a:t>
            </a:r>
          </a:p>
          <a:p>
            <a:endParaRPr lang="pt-BR" dirty="0"/>
          </a:p>
          <a:p>
            <a:endParaRPr lang="pt-BR" b="0" i="0" dirty="0">
              <a:effectLst/>
            </a:endParaRPr>
          </a:p>
          <a:p>
            <a:endParaRPr lang="pt-B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603EB6-7919-DCC3-AF0A-4ED85801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23" y="2003460"/>
            <a:ext cx="4367932" cy="32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D2DF02-63AE-3B1E-D5B4-C94647E5D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867" y="5345772"/>
            <a:ext cx="3812567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MSE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train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: 3.023264662910588e-24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MSE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val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: 0.18213360918420743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0CF8BD2-45EB-9A8A-EDA6-C2C4F04E8ACA}"/>
              </a:ext>
            </a:extLst>
          </p:cNvPr>
          <p:cNvSpPr txBox="1"/>
          <p:nvPr/>
        </p:nvSpPr>
        <p:spPr>
          <a:xfrm>
            <a:off x="0" y="6581000"/>
            <a:ext cx="2777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Overffiting.ipynb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46444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238" y="1825624"/>
            <a:ext cx="6359704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Conjunto de Validação: </a:t>
            </a:r>
            <a:r>
              <a:rPr lang="pt-BR" dirty="0"/>
              <a:t>No caso de modelos com aprendizado iterativo, como redes neurais, podemos</a:t>
            </a:r>
            <a:r>
              <a:rPr lang="pt-BR" b="0" i="0" dirty="0">
                <a:effectLst/>
              </a:rPr>
              <a:t> monitorar o desempenho do modelo em ambos os conjuntos durante o treinamento.</a:t>
            </a:r>
          </a:p>
          <a:p>
            <a:r>
              <a:rPr lang="pt-BR" b="0" i="0" dirty="0">
                <a:effectLst/>
              </a:rPr>
              <a:t>Se o erro no conjunto de validação aumentar e no conjunto de treinamento diminuir ao longo das épocas de treinamento, isso é um claro sinal de sobreajuste.</a:t>
            </a:r>
          </a:p>
          <a:p>
            <a:endParaRPr lang="pt-BR" b="0" i="0" dirty="0">
              <a:effectLst/>
            </a:endParaRPr>
          </a:p>
          <a:p>
            <a:endParaRPr lang="pt-BR" b="0" i="0" dirty="0">
              <a:effectLst/>
            </a:endParaRPr>
          </a:p>
          <a:p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58D526-2A03-121F-CF8F-19DF97588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6" y="2160731"/>
            <a:ext cx="4333174" cy="31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24754AF-55B7-A2B5-1F12-A4542DFF6E10}"/>
              </a:ext>
            </a:extLst>
          </p:cNvPr>
          <p:cNvSpPr txBox="1"/>
          <p:nvPr/>
        </p:nvSpPr>
        <p:spPr>
          <a:xfrm>
            <a:off x="4366516" y="5250094"/>
            <a:ext cx="85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Épocas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79A02E6-3659-B1D5-1F68-43BB54ADE219}"/>
              </a:ext>
            </a:extLst>
          </p:cNvPr>
          <p:cNvSpPr txBox="1"/>
          <p:nvPr/>
        </p:nvSpPr>
        <p:spPr>
          <a:xfrm>
            <a:off x="547574" y="2063394"/>
            <a:ext cx="8527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Erro</a:t>
            </a:r>
          </a:p>
        </p:txBody>
      </p:sp>
    </p:spTree>
    <p:extLst>
      <p:ext uri="{BB962C8B-B14F-4D97-AF65-F5344CB8AC3E}">
        <p14:creationId xmlns:p14="http://schemas.microsoft.com/office/powerpoint/2010/main" val="2115754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9834" y="1825624"/>
            <a:ext cx="6000108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Técnicas de validação cruzada avaliam o desempenho do modelo em várias divisões de dados de treinamento e validação.</a:t>
            </a:r>
          </a:p>
          <a:p>
            <a:r>
              <a:rPr lang="pt-BR" b="0" i="0" dirty="0">
                <a:effectLst/>
              </a:rPr>
              <a:t>Se o modelo mostrar variações significativas no desempenho entre as divisões dos dados, isso pode ser um sinal de sobreajuste ou subajuste.</a:t>
            </a:r>
          </a:p>
          <a:p>
            <a:r>
              <a:rPr lang="pt-BR" dirty="0"/>
              <a:t>Técnicas de validação cruzada que podem ser usadas: </a:t>
            </a:r>
            <a:r>
              <a:rPr lang="pt-BR" i="1" dirty="0"/>
              <a:t>k-</a:t>
            </a:r>
            <a:r>
              <a:rPr lang="pt-BR" i="1" dirty="0" err="1"/>
              <a:t>fold</a:t>
            </a:r>
            <a:r>
              <a:rPr lang="pt-BR" dirty="0"/>
              <a:t>, </a:t>
            </a:r>
            <a:r>
              <a:rPr lang="pt-BR" i="1" dirty="0" err="1"/>
              <a:t>leave</a:t>
            </a:r>
            <a:r>
              <a:rPr lang="pt-BR" i="1" dirty="0"/>
              <a:t>-</a:t>
            </a:r>
            <a:r>
              <a:rPr lang="pt-BR" i="1" dirty="0" err="1"/>
              <a:t>p-out</a:t>
            </a:r>
            <a:r>
              <a:rPr lang="pt-BR" dirty="0"/>
              <a:t>, </a:t>
            </a:r>
            <a:r>
              <a:rPr lang="pt-BR" i="1" dirty="0" err="1"/>
              <a:t>holdout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3C6D210-29E4-BEC4-2587-5A703B9EA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7613" r="2875"/>
          <a:stretch/>
        </p:blipFill>
        <p:spPr bwMode="auto">
          <a:xfrm>
            <a:off x="403622" y="2393877"/>
            <a:ext cx="5437713" cy="329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86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F64A88D9-2D97-A5AC-70C5-4C08644355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Como detectar o sobreajuste: </a:t>
                </a:r>
                <a14:m>
                  <m:oMath xmlns:m="http://schemas.openxmlformats.org/officeDocument/2006/math">
                    <m:r>
                      <a:rPr lang="pt-BR" b="0" i="1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i="1" dirty="0"/>
                  <a:t>-</a:t>
                </a:r>
                <a:r>
                  <a:rPr lang="pt-BR" i="1" dirty="0" err="1"/>
                  <a:t>fold</a:t>
                </a:r>
                <a:endParaRPr lang="pt-BR" i="1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F64A88D9-2D97-A5AC-70C5-4C08644355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DFD790-B161-AACA-37D4-2B1B5B84E5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3529" y="1825624"/>
                <a:ext cx="6287784" cy="5032375"/>
              </a:xfrm>
            </p:spPr>
            <p:txBody>
              <a:bodyPr>
                <a:normAutofit/>
              </a:bodyPr>
              <a:lstStyle/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A técnica divide o conjunto de dados em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subconjuntos, chamados dobras (</a:t>
                </a:r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folds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), </a:t>
                </a:r>
                <a:r>
                  <a:rPr lang="pt-BR" dirty="0">
                    <a:solidFill>
                      <a:schemeClr val="tx1"/>
                    </a:solidFill>
                  </a:rPr>
                  <a:t>treinando e avaliando o modelo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 vezes (e.g., MSE ou acurácia), cada vez com um subconjunto diferente como conjunto de teste e os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-1 subconjuntos restantes como conjunto de treinamento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Ao final, calcula-se a média e a variância das</a:t>
                </a:r>
                <a:r>
                  <a:rPr lang="pt-BR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métricas individuais de desempenho para fornecer uma única métrica geral do modelo.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DFD790-B161-AACA-37D4-2B1B5B84E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3529" y="1825624"/>
                <a:ext cx="6287784" cy="5032375"/>
              </a:xfrm>
              <a:blipFill>
                <a:blip r:embed="rId4"/>
                <a:stretch>
                  <a:fillRect l="-1746" t="-1937" r="-27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>
            <a:extLst>
              <a:ext uri="{FF2B5EF4-FFF2-40B4-BE49-F238E27FC236}">
                <a16:creationId xmlns:a16="http://schemas.microsoft.com/office/drawing/2014/main" id="{23C6D210-29E4-BEC4-2587-5A703B9EA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7613" r="2875"/>
          <a:stretch/>
        </p:blipFill>
        <p:spPr bwMode="auto">
          <a:xfrm>
            <a:off x="150687" y="2250039"/>
            <a:ext cx="5437713" cy="329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C98CA81-D5B4-3FB5-6A37-8D8EDAE72660}"/>
              </a:ext>
            </a:extLst>
          </p:cNvPr>
          <p:cNvSpPr txBox="1"/>
          <p:nvPr/>
        </p:nvSpPr>
        <p:spPr>
          <a:xfrm>
            <a:off x="0" y="6581000"/>
            <a:ext cx="2786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6"/>
              </a:rPr>
              <a:t>Exemplo: </a:t>
            </a:r>
            <a:r>
              <a:rPr lang="pt-BR" sz="1200" dirty="0" err="1">
                <a:hlinkClick r:id="rId6"/>
              </a:rPr>
              <a:t>validacao_cruzada_k_fold.ipynb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1711479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15939</TotalTime>
  <Words>4301</Words>
  <Application>Microsoft Office PowerPoint</Application>
  <PresentationFormat>Widescreen</PresentationFormat>
  <Paragraphs>322</Paragraphs>
  <Slides>35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georgia</vt:lpstr>
      <vt:lpstr>Google Sans</vt:lpstr>
      <vt:lpstr>Helvetica Neue</vt:lpstr>
      <vt:lpstr>roboto</vt:lpstr>
      <vt:lpstr>Wingdings</vt:lpstr>
      <vt:lpstr>Tema do Office</vt:lpstr>
      <vt:lpstr>TP557 - Tópicos avançados em IoT e Machine Learning: Prevenindo o sobreajuste</vt:lpstr>
      <vt:lpstr>O que vamos ver?</vt:lpstr>
      <vt:lpstr>Sobreajuste</vt:lpstr>
      <vt:lpstr>Sensibilidade</vt:lpstr>
      <vt:lpstr>Causas do sobreajuste</vt:lpstr>
      <vt:lpstr>Como detectar o sobreajuste</vt:lpstr>
      <vt:lpstr>Como detectar o sobreajuste</vt:lpstr>
      <vt:lpstr>Como detectar o sobreajuste</vt:lpstr>
      <vt:lpstr>Como detectar o sobreajuste: k-fold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Data augmentation com Tensorflow</vt:lpstr>
      <vt:lpstr>Data augmentation com Tensorflow</vt:lpstr>
      <vt:lpstr>Data augmentation com Tensorflow</vt:lpstr>
      <vt:lpstr>Como evitar o sobreajuste?</vt:lpstr>
      <vt:lpstr>Como evitar o sobreajuste?</vt:lpstr>
      <vt:lpstr>Transfer learning</vt:lpstr>
      <vt:lpstr>Transfer learning</vt:lpstr>
      <vt:lpstr>Rede convolucional</vt:lpstr>
      <vt:lpstr>Rede convolucional</vt:lpstr>
      <vt:lpstr>Rede convolucional</vt:lpstr>
      <vt:lpstr>Rede convolucional</vt:lpstr>
      <vt:lpstr>Rede convolucional</vt:lpstr>
      <vt:lpstr>Apresentação do PowerPoint</vt:lpstr>
      <vt:lpstr>Transfer learning</vt:lpstr>
      <vt:lpstr>Exemplo</vt:lpstr>
      <vt:lpstr>Atividades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2539</cp:revision>
  <dcterms:created xsi:type="dcterms:W3CDTF">2020-01-20T13:50:05Z</dcterms:created>
  <dcterms:modified xsi:type="dcterms:W3CDTF">2023-09-26T14:55:53Z</dcterms:modified>
</cp:coreProperties>
</file>